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6" r:id="rId6"/>
    <p:sldId id="262" r:id="rId7"/>
    <p:sldId id="263" r:id="rId8"/>
    <p:sldId id="264" r:id="rId9"/>
    <p:sldId id="265" r:id="rId10"/>
    <p:sldId id="267" r:id="rId11"/>
    <p:sldId id="276" r:id="rId12"/>
    <p:sldId id="268" r:id="rId13"/>
    <p:sldId id="277" r:id="rId14"/>
    <p:sldId id="269" r:id="rId15"/>
    <p:sldId id="272" r:id="rId16"/>
    <p:sldId id="273" r:id="rId17"/>
    <p:sldId id="299" r:id="rId18"/>
    <p:sldId id="275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90" r:id="rId27"/>
    <p:sldId id="286" r:id="rId28"/>
    <p:sldId id="287" r:id="rId29"/>
    <p:sldId id="288" r:id="rId30"/>
    <p:sldId id="289" r:id="rId31"/>
    <p:sldId id="297" r:id="rId32"/>
    <p:sldId id="292" r:id="rId33"/>
    <p:sldId id="293" r:id="rId34"/>
    <p:sldId id="295" r:id="rId35"/>
    <p:sldId id="283" r:id="rId36"/>
    <p:sldId id="296" r:id="rId37"/>
    <p:sldId id="298" r:id="rId38"/>
  </p:sldIdLst>
  <p:sldSz cx="9144000" cy="6858000" type="screen4x3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B6D0631-9FA8-4E28-B708-B7C81F0924D1}">
          <p14:sldIdLst>
            <p14:sldId id="256"/>
            <p14:sldId id="257"/>
            <p14:sldId id="258"/>
            <p14:sldId id="259"/>
            <p14:sldId id="266"/>
            <p14:sldId id="262"/>
            <p14:sldId id="263"/>
            <p14:sldId id="264"/>
            <p14:sldId id="265"/>
          </p14:sldIdLst>
        </p14:section>
        <p14:section name="Sección sin título" id="{3AD78A1A-87DC-450F-8132-BA5E29BA0F43}">
          <p14:sldIdLst>
            <p14:sldId id="267"/>
            <p14:sldId id="276"/>
            <p14:sldId id="268"/>
            <p14:sldId id="277"/>
            <p14:sldId id="269"/>
            <p14:sldId id="272"/>
            <p14:sldId id="273"/>
            <p14:sldId id="299"/>
            <p14:sldId id="275"/>
            <p14:sldId id="278"/>
            <p14:sldId id="279"/>
            <p14:sldId id="280"/>
            <p14:sldId id="281"/>
            <p14:sldId id="282"/>
            <p14:sldId id="284"/>
            <p14:sldId id="285"/>
            <p14:sldId id="290"/>
            <p14:sldId id="286"/>
            <p14:sldId id="287"/>
            <p14:sldId id="288"/>
            <p14:sldId id="289"/>
            <p14:sldId id="297"/>
            <p14:sldId id="292"/>
            <p14:sldId id="293"/>
            <p14:sldId id="295"/>
            <p14:sldId id="283"/>
            <p14:sldId id="296"/>
            <p14:sldId id="29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1143" autoAdjust="0"/>
  </p:normalViewPr>
  <p:slideViewPr>
    <p:cSldViewPr>
      <p:cViewPr>
        <p:scale>
          <a:sx n="100" d="100"/>
          <a:sy n="100" d="100"/>
        </p:scale>
        <p:origin x="39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moriadigitalvasca.es/handle/10357/43737" TargetMode="Externa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A4A9C0-FA55-4962-9DE9-41EB6C5C3794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E0872B9-FDE3-42B1-A812-0DCF7193799C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r"/>
          <a:endParaRPr lang="es-ES" dirty="0"/>
        </a:p>
      </dgm:t>
    </dgm:pt>
    <dgm:pt modelId="{E42EE4D3-79A8-4BAA-8521-106CD80EB901}" type="parTrans" cxnId="{88734E52-C828-447D-B00D-65EF54A1F97F}">
      <dgm:prSet/>
      <dgm:spPr/>
      <dgm:t>
        <a:bodyPr/>
        <a:lstStyle/>
        <a:p>
          <a:pPr algn="r"/>
          <a:endParaRPr lang="es-ES"/>
        </a:p>
      </dgm:t>
    </dgm:pt>
    <dgm:pt modelId="{A533FBAA-BEB4-40C0-9A39-7415524C3399}" type="sibTrans" cxnId="{88734E52-C828-447D-B00D-65EF54A1F97F}">
      <dgm:prSet/>
      <dgm:spPr/>
      <dgm:t>
        <a:bodyPr/>
        <a:lstStyle/>
        <a:p>
          <a:pPr algn="r"/>
          <a:endParaRPr lang="es-ES"/>
        </a:p>
      </dgm:t>
    </dgm:pt>
    <dgm:pt modelId="{70596C24-A416-4F89-9321-6F26544BADC8}">
      <dgm:prSet phldrT="[Texto]" phldr="1"/>
      <dgm:spPr/>
      <dgm:t>
        <a:bodyPr/>
        <a:lstStyle/>
        <a:p>
          <a:pPr algn="r"/>
          <a:endParaRPr lang="es-ES" dirty="0"/>
        </a:p>
      </dgm:t>
    </dgm:pt>
    <dgm:pt modelId="{55CE91E5-359E-4805-BEB7-9865599807B3}" type="parTrans" cxnId="{904C17DF-23C1-4ADF-8E13-5C044E21525C}">
      <dgm:prSet/>
      <dgm:spPr/>
      <dgm:t>
        <a:bodyPr/>
        <a:lstStyle/>
        <a:p>
          <a:pPr algn="r"/>
          <a:endParaRPr lang="es-ES"/>
        </a:p>
      </dgm:t>
    </dgm:pt>
    <dgm:pt modelId="{6BDDBCB2-4D1A-461A-BC8A-AA993F2FA8F0}" type="sibTrans" cxnId="{904C17DF-23C1-4ADF-8E13-5C044E21525C}">
      <dgm:prSet/>
      <dgm:spPr/>
      <dgm:t>
        <a:bodyPr/>
        <a:lstStyle/>
        <a:p>
          <a:pPr algn="r"/>
          <a:endParaRPr lang="es-ES"/>
        </a:p>
      </dgm:t>
    </dgm:pt>
    <dgm:pt modelId="{20A82947-DB0F-4EB9-8710-FA79A1387D57}">
      <dgm:prSet phldrT="[Texto]" phldr="1"/>
      <dgm:spPr/>
      <dgm:t>
        <a:bodyPr/>
        <a:lstStyle/>
        <a:p>
          <a:pPr algn="r"/>
          <a:endParaRPr lang="es-ES" dirty="0"/>
        </a:p>
      </dgm:t>
    </dgm:pt>
    <dgm:pt modelId="{86AA1510-4BC2-4E9A-8F88-60A476FE94F7}" type="parTrans" cxnId="{A63BCB5B-A8D9-4754-B33E-BC8759E5C171}">
      <dgm:prSet/>
      <dgm:spPr/>
      <dgm:t>
        <a:bodyPr/>
        <a:lstStyle/>
        <a:p>
          <a:pPr algn="r"/>
          <a:endParaRPr lang="es-ES"/>
        </a:p>
      </dgm:t>
    </dgm:pt>
    <dgm:pt modelId="{59A18168-AF6F-4CFA-9F70-139186906449}" type="sibTrans" cxnId="{A63BCB5B-A8D9-4754-B33E-BC8759E5C171}">
      <dgm:prSet/>
      <dgm:spPr/>
      <dgm:t>
        <a:bodyPr/>
        <a:lstStyle/>
        <a:p>
          <a:pPr algn="r"/>
          <a:endParaRPr lang="es-ES"/>
        </a:p>
      </dgm:t>
    </dgm:pt>
    <dgm:pt modelId="{039596DD-4B0B-441C-954B-01A28E7BE0C6}">
      <dgm:prSet phldrT="[Texto]" phldr="1"/>
      <dgm:spPr/>
      <dgm:t>
        <a:bodyPr/>
        <a:lstStyle/>
        <a:p>
          <a:pPr algn="r"/>
          <a:endParaRPr lang="es-ES"/>
        </a:p>
      </dgm:t>
    </dgm:pt>
    <dgm:pt modelId="{45BF6F21-77DF-4300-BE07-7292BC5DF96C}" type="parTrans" cxnId="{3EEA80A5-6BB3-47EE-BC57-8BD4B91DA0D6}">
      <dgm:prSet/>
      <dgm:spPr/>
      <dgm:t>
        <a:bodyPr/>
        <a:lstStyle/>
        <a:p>
          <a:pPr algn="r"/>
          <a:endParaRPr lang="es-ES"/>
        </a:p>
      </dgm:t>
    </dgm:pt>
    <dgm:pt modelId="{37881205-F808-4ECD-ADAE-CF74E33D0456}" type="sibTrans" cxnId="{3EEA80A5-6BB3-47EE-BC57-8BD4B91DA0D6}">
      <dgm:prSet/>
      <dgm:spPr/>
      <dgm:t>
        <a:bodyPr/>
        <a:lstStyle/>
        <a:p>
          <a:pPr algn="r"/>
          <a:endParaRPr lang="es-ES"/>
        </a:p>
      </dgm:t>
    </dgm:pt>
    <dgm:pt modelId="{70F51F5D-DC8D-4F39-901A-12EE4B94D5BB}">
      <dgm:prSet phldrT="[Texto]" phldr="1"/>
      <dgm:spPr/>
      <dgm:t>
        <a:bodyPr/>
        <a:lstStyle/>
        <a:p>
          <a:pPr algn="r"/>
          <a:endParaRPr lang="es-ES"/>
        </a:p>
      </dgm:t>
    </dgm:pt>
    <dgm:pt modelId="{BEA386D7-5A9E-4E7F-B59C-B4B7B46E673B}" type="parTrans" cxnId="{85824910-3DA1-4733-B62F-960FD39A90E9}">
      <dgm:prSet/>
      <dgm:spPr/>
      <dgm:t>
        <a:bodyPr/>
        <a:lstStyle/>
        <a:p>
          <a:pPr algn="r"/>
          <a:endParaRPr lang="es-ES"/>
        </a:p>
      </dgm:t>
    </dgm:pt>
    <dgm:pt modelId="{018596CB-D36F-4722-ABAD-D06B8165ED1A}" type="sibTrans" cxnId="{85824910-3DA1-4733-B62F-960FD39A90E9}">
      <dgm:prSet/>
      <dgm:spPr/>
      <dgm:t>
        <a:bodyPr/>
        <a:lstStyle/>
        <a:p>
          <a:pPr algn="r"/>
          <a:endParaRPr lang="es-ES"/>
        </a:p>
      </dgm:t>
    </dgm:pt>
    <dgm:pt modelId="{FC40D0AB-3925-434D-9235-D24EA0CB5219}">
      <dgm:prSet phldrT="[Texto]" phldr="1"/>
      <dgm:spPr/>
      <dgm:t>
        <a:bodyPr/>
        <a:lstStyle/>
        <a:p>
          <a:pPr algn="r"/>
          <a:endParaRPr lang="es-ES"/>
        </a:p>
      </dgm:t>
    </dgm:pt>
    <dgm:pt modelId="{8A8541DD-3E88-46F6-A8CF-D64C32EB7AE3}" type="parTrans" cxnId="{E393BDEC-890D-4E72-BA81-BB052697ABB8}">
      <dgm:prSet/>
      <dgm:spPr/>
      <dgm:t>
        <a:bodyPr/>
        <a:lstStyle/>
        <a:p>
          <a:pPr algn="r"/>
          <a:endParaRPr lang="es-ES"/>
        </a:p>
      </dgm:t>
    </dgm:pt>
    <dgm:pt modelId="{C5C4D20D-AF17-448F-BE82-1964D028FAD4}" type="sibTrans" cxnId="{E393BDEC-890D-4E72-BA81-BB052697ABB8}">
      <dgm:prSet/>
      <dgm:spPr/>
      <dgm:t>
        <a:bodyPr/>
        <a:lstStyle/>
        <a:p>
          <a:pPr algn="r"/>
          <a:endParaRPr lang="es-ES"/>
        </a:p>
      </dgm:t>
    </dgm:pt>
    <dgm:pt modelId="{CDDE546B-4EDD-41D5-A57E-0758C91E92EF}">
      <dgm:prSet phldrT="[Texto]" phldr="1"/>
      <dgm:spPr/>
      <dgm:t>
        <a:bodyPr/>
        <a:lstStyle/>
        <a:p>
          <a:pPr algn="r"/>
          <a:endParaRPr lang="es-ES" dirty="0"/>
        </a:p>
      </dgm:t>
    </dgm:pt>
    <dgm:pt modelId="{EAFD5D81-1873-43F5-A394-1BBB5EA78EA8}" type="parTrans" cxnId="{2089664A-7A30-486A-8CA1-114AFF361CE7}">
      <dgm:prSet/>
      <dgm:spPr/>
      <dgm:t>
        <a:bodyPr/>
        <a:lstStyle/>
        <a:p>
          <a:pPr algn="r"/>
          <a:endParaRPr lang="es-ES"/>
        </a:p>
      </dgm:t>
    </dgm:pt>
    <dgm:pt modelId="{A0C35411-9E78-459E-A856-C4DB7D0A012D}" type="sibTrans" cxnId="{2089664A-7A30-486A-8CA1-114AFF361CE7}">
      <dgm:prSet/>
      <dgm:spPr/>
      <dgm:t>
        <a:bodyPr/>
        <a:lstStyle/>
        <a:p>
          <a:pPr algn="r"/>
          <a:endParaRPr lang="es-ES"/>
        </a:p>
      </dgm:t>
    </dgm:pt>
    <dgm:pt modelId="{FDD710C1-1467-4764-ADBC-FEE4C3490572}" type="pres">
      <dgm:prSet presAssocID="{3AA4A9C0-FA55-4962-9DE9-41EB6C5C3794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3C19E556-D7BA-4652-B494-5DB8AD23E097}" type="pres">
      <dgm:prSet presAssocID="{8E0872B9-FDE3-42B1-A812-0DCF7193799C}" presName="Parent" presStyleLbl="node0" presStyleIdx="0" presStyleCnt="1" custScaleX="145668" custScaleY="73812" custLinFactNeighborX="-23185" custLinFactNeighborY="-7428">
        <dgm:presLayoutVars>
          <dgm:chMax val="5"/>
          <dgm:chPref val="5"/>
        </dgm:presLayoutVars>
      </dgm:prSet>
      <dgm:spPr/>
      <dgm:t>
        <a:bodyPr/>
        <a:lstStyle/>
        <a:p>
          <a:endParaRPr lang="es-ES"/>
        </a:p>
      </dgm:t>
    </dgm:pt>
    <dgm:pt modelId="{72BD86AB-816C-4A95-ADA8-BEE543720F5E}" type="pres">
      <dgm:prSet presAssocID="{8E0872B9-FDE3-42B1-A812-0DCF7193799C}" presName="Accent1" presStyleLbl="node1" presStyleIdx="0" presStyleCnt="6" custScaleX="765632" custScaleY="432226" custLinFactX="-352515" custLinFactY="373607" custLinFactNeighborX="-400000" custLinFactNeighborY="4000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/>
          </dgm14:cNvPr>
        </a:ext>
      </dgm:extLst>
    </dgm:pt>
    <dgm:pt modelId="{80DE7D90-6BEB-40C3-97A0-C71EA024FB11}" type="pres">
      <dgm:prSet presAssocID="{8E0872B9-FDE3-42B1-A812-0DCF7193799C}" presName="Accent2" presStyleLbl="node1" presStyleIdx="1" presStyleCnt="6" custLinFactX="616621" custLinFactY="-220576" custLinFactNeighborX="700000" custLinFactNeighborY="-300000"/>
      <dgm:spPr/>
    </dgm:pt>
    <dgm:pt modelId="{5A76DB89-7854-45D8-8565-2678FCE7BC6F}" type="pres">
      <dgm:prSet presAssocID="{8E0872B9-FDE3-42B1-A812-0DCF7193799C}" presName="Accent3" presStyleLbl="node1" presStyleIdx="2" presStyleCnt="6" custLinFactX="-200000" custLinFactY="-391108" custLinFactNeighborX="-269210" custLinFactNeighborY="-400000"/>
      <dgm:spPr/>
    </dgm:pt>
    <dgm:pt modelId="{A3E7A73E-84F6-40E2-B2E9-075B00A85CB4}" type="pres">
      <dgm:prSet presAssocID="{8E0872B9-FDE3-42B1-A812-0DCF7193799C}" presName="Accent4" presStyleLbl="node1" presStyleIdx="3" presStyleCnt="6" custScaleX="280185" custScaleY="139760" custLinFactX="-400000" custLinFactY="-500000" custLinFactNeighborX="-452666" custLinFactNeighborY="-530780"/>
      <dgm:spPr/>
    </dgm:pt>
    <dgm:pt modelId="{700C6462-0D4E-4797-972D-212232E317CB}" type="pres">
      <dgm:prSet presAssocID="{8E0872B9-FDE3-42B1-A812-0DCF7193799C}" presName="Accent5" presStyleLbl="node1" presStyleIdx="4" presStyleCnt="6" custLinFactX="-576083" custLinFactY="121147" custLinFactNeighborX="-600000" custLinFactNeighborY="200000"/>
      <dgm:spPr/>
    </dgm:pt>
    <dgm:pt modelId="{671AE51F-5ED4-49D9-933D-200EF6D8E783}" type="pres">
      <dgm:prSet presAssocID="{8E0872B9-FDE3-42B1-A812-0DCF7193799C}" presName="Accent6" presStyleLbl="node1" presStyleIdx="5" presStyleCnt="6" custLinFactX="100000" custLinFactY="215710" custLinFactNeighborX="143218" custLinFactNeighborY="300000"/>
      <dgm:spPr/>
    </dgm:pt>
  </dgm:ptLst>
  <dgm:cxnLst>
    <dgm:cxn modelId="{3EEA80A5-6BB3-47EE-BC57-8BD4B91DA0D6}" srcId="{70596C24-A416-4F89-9321-6F26544BADC8}" destId="{039596DD-4B0B-441C-954B-01A28E7BE0C6}" srcOrd="1" destOrd="0" parTransId="{45BF6F21-77DF-4300-BE07-7292BC5DF96C}" sibTransId="{37881205-F808-4ECD-ADAE-CF74E33D0456}"/>
    <dgm:cxn modelId="{E393BDEC-890D-4E72-BA81-BB052697ABB8}" srcId="{70F51F5D-DC8D-4F39-901A-12EE4B94D5BB}" destId="{FC40D0AB-3925-434D-9235-D24EA0CB5219}" srcOrd="0" destOrd="0" parTransId="{8A8541DD-3E88-46F6-A8CF-D64C32EB7AE3}" sibTransId="{C5C4D20D-AF17-448F-BE82-1964D028FAD4}"/>
    <dgm:cxn modelId="{A63BCB5B-A8D9-4754-B33E-BC8759E5C171}" srcId="{70596C24-A416-4F89-9321-6F26544BADC8}" destId="{20A82947-DB0F-4EB9-8710-FA79A1387D57}" srcOrd="0" destOrd="0" parTransId="{86AA1510-4BC2-4E9A-8F88-60A476FE94F7}" sibTransId="{59A18168-AF6F-4CFA-9F70-139186906449}"/>
    <dgm:cxn modelId="{85824910-3DA1-4733-B62F-960FD39A90E9}" srcId="{3AA4A9C0-FA55-4962-9DE9-41EB6C5C3794}" destId="{70F51F5D-DC8D-4F39-901A-12EE4B94D5BB}" srcOrd="2" destOrd="0" parTransId="{BEA386D7-5A9E-4E7F-B59C-B4B7B46E673B}" sibTransId="{018596CB-D36F-4722-ABAD-D06B8165ED1A}"/>
    <dgm:cxn modelId="{904C17DF-23C1-4ADF-8E13-5C044E21525C}" srcId="{3AA4A9C0-FA55-4962-9DE9-41EB6C5C3794}" destId="{70596C24-A416-4F89-9321-6F26544BADC8}" srcOrd="1" destOrd="0" parTransId="{55CE91E5-359E-4805-BEB7-9865599807B3}" sibTransId="{6BDDBCB2-4D1A-461A-BC8A-AA993F2FA8F0}"/>
    <dgm:cxn modelId="{B1EFFC24-2EFF-4D93-9463-21B237CB3858}" type="presOf" srcId="{3AA4A9C0-FA55-4962-9DE9-41EB6C5C3794}" destId="{FDD710C1-1467-4764-ADBC-FEE4C3490572}" srcOrd="0" destOrd="0" presId="urn:microsoft.com/office/officeart/2009/3/layout/CircleRelationship"/>
    <dgm:cxn modelId="{88734E52-C828-447D-B00D-65EF54A1F97F}" srcId="{3AA4A9C0-FA55-4962-9DE9-41EB6C5C3794}" destId="{8E0872B9-FDE3-42B1-A812-0DCF7193799C}" srcOrd="0" destOrd="0" parTransId="{E42EE4D3-79A8-4BAA-8521-106CD80EB901}" sibTransId="{A533FBAA-BEB4-40C0-9A39-7415524C3399}"/>
    <dgm:cxn modelId="{2089664A-7A30-486A-8CA1-114AFF361CE7}" srcId="{70F51F5D-DC8D-4F39-901A-12EE4B94D5BB}" destId="{CDDE546B-4EDD-41D5-A57E-0758C91E92EF}" srcOrd="1" destOrd="0" parTransId="{EAFD5D81-1873-43F5-A394-1BBB5EA78EA8}" sibTransId="{A0C35411-9E78-459E-A856-C4DB7D0A012D}"/>
    <dgm:cxn modelId="{D492A38F-F53F-47E7-B2D2-0B66C0926217}" type="presOf" srcId="{8E0872B9-FDE3-42B1-A812-0DCF7193799C}" destId="{3C19E556-D7BA-4652-B494-5DB8AD23E097}" srcOrd="0" destOrd="0" presId="urn:microsoft.com/office/officeart/2009/3/layout/CircleRelationship"/>
    <dgm:cxn modelId="{F6627BCE-7436-40CF-B14A-DD19610A7EC0}" type="presParOf" srcId="{FDD710C1-1467-4764-ADBC-FEE4C3490572}" destId="{3C19E556-D7BA-4652-B494-5DB8AD23E097}" srcOrd="0" destOrd="0" presId="urn:microsoft.com/office/officeart/2009/3/layout/CircleRelationship"/>
    <dgm:cxn modelId="{EE993736-80AA-4B1C-A1DA-FEF4226FA151}" type="presParOf" srcId="{FDD710C1-1467-4764-ADBC-FEE4C3490572}" destId="{72BD86AB-816C-4A95-ADA8-BEE543720F5E}" srcOrd="1" destOrd="0" presId="urn:microsoft.com/office/officeart/2009/3/layout/CircleRelationship"/>
    <dgm:cxn modelId="{07E60682-7BCF-4FB6-8EAF-B9AEEE836658}" type="presParOf" srcId="{FDD710C1-1467-4764-ADBC-FEE4C3490572}" destId="{80DE7D90-6BEB-40C3-97A0-C71EA024FB11}" srcOrd="2" destOrd="0" presId="urn:microsoft.com/office/officeart/2009/3/layout/CircleRelationship"/>
    <dgm:cxn modelId="{832B240A-39E5-4F4B-9E7B-6E5918084467}" type="presParOf" srcId="{FDD710C1-1467-4764-ADBC-FEE4C3490572}" destId="{5A76DB89-7854-45D8-8565-2678FCE7BC6F}" srcOrd="3" destOrd="0" presId="urn:microsoft.com/office/officeart/2009/3/layout/CircleRelationship"/>
    <dgm:cxn modelId="{F150813D-3F29-48FA-B712-12C19F28AC8E}" type="presParOf" srcId="{FDD710C1-1467-4764-ADBC-FEE4C3490572}" destId="{A3E7A73E-84F6-40E2-B2E9-075B00A85CB4}" srcOrd="4" destOrd="0" presId="urn:microsoft.com/office/officeart/2009/3/layout/CircleRelationship"/>
    <dgm:cxn modelId="{8B65097B-AFB6-4193-ABC5-E662CB100F47}" type="presParOf" srcId="{FDD710C1-1467-4764-ADBC-FEE4C3490572}" destId="{700C6462-0D4E-4797-972D-212232E317CB}" srcOrd="5" destOrd="0" presId="urn:microsoft.com/office/officeart/2009/3/layout/CircleRelationship"/>
    <dgm:cxn modelId="{8AEE2A3F-934C-4F71-93DF-9140C698A47F}" type="presParOf" srcId="{FDD710C1-1467-4764-ADBC-FEE4C3490572}" destId="{671AE51F-5ED4-49D9-933D-200EF6D8E783}" srcOrd="6" destOrd="0" presId="urn:microsoft.com/office/officeart/2009/3/layout/CircleRelationship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9E556-D7BA-4652-B494-5DB8AD23E097}">
      <dsp:nvSpPr>
        <dsp:cNvPr id="0" name=""/>
        <dsp:cNvSpPr/>
      </dsp:nvSpPr>
      <dsp:spPr>
        <a:xfrm>
          <a:off x="618629" y="1202511"/>
          <a:ext cx="5070011" cy="256918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400" kern="1200" dirty="0"/>
        </a:p>
      </dsp:txBody>
      <dsp:txXfrm>
        <a:off x="1361115" y="1578759"/>
        <a:ext cx="3585039" cy="1816688"/>
      </dsp:txXfrm>
    </dsp:sp>
    <dsp:sp modelId="{72BD86AB-816C-4A95-ADA8-BEE543720F5E}">
      <dsp:nvSpPr>
        <dsp:cNvPr id="0" name=""/>
        <dsp:cNvSpPr/>
      </dsp:nvSpPr>
      <dsp:spPr>
        <a:xfrm>
          <a:off x="6722" y="3199709"/>
          <a:ext cx="2962712" cy="167435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E7D90-6BEB-40C3-97A0-C71EA024FB11}">
      <dsp:nvSpPr>
        <dsp:cNvPr id="0" name=""/>
        <dsp:cNvSpPr/>
      </dsp:nvSpPr>
      <dsp:spPr>
        <a:xfrm>
          <a:off x="6984775" y="2767662"/>
          <a:ext cx="280583" cy="280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6DB89-7854-45D8-8565-2678FCE7BC6F}">
      <dsp:nvSpPr>
        <dsp:cNvPr id="0" name=""/>
        <dsp:cNvSpPr/>
      </dsp:nvSpPr>
      <dsp:spPr>
        <a:xfrm>
          <a:off x="4608511" y="199384"/>
          <a:ext cx="280583" cy="280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E7A73E-84F6-40E2-B2E9-075B00A85CB4}">
      <dsp:nvSpPr>
        <dsp:cNvPr id="0" name=""/>
        <dsp:cNvSpPr/>
      </dsp:nvSpPr>
      <dsp:spPr>
        <a:xfrm>
          <a:off x="936106" y="455419"/>
          <a:ext cx="1084212" cy="5414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0C6462-0D4E-4797-972D-212232E317CB}">
      <dsp:nvSpPr>
        <dsp:cNvPr id="0" name=""/>
        <dsp:cNvSpPr/>
      </dsp:nvSpPr>
      <dsp:spPr>
        <a:xfrm>
          <a:off x="69184" y="2296836"/>
          <a:ext cx="280583" cy="280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AE51F-5ED4-49D9-933D-200EF6D8E783}">
      <dsp:nvSpPr>
        <dsp:cNvPr id="0" name=""/>
        <dsp:cNvSpPr/>
      </dsp:nvSpPr>
      <dsp:spPr>
        <a:xfrm>
          <a:off x="3168353" y="4448014"/>
          <a:ext cx="280583" cy="280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C8BA9-4E8D-4C7B-8695-92AA44949663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4C5E9-C317-4A7B-88FE-94CEA5B3FF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501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4C5E9-C317-4A7B-88FE-94CEA5B3FFD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412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4C5E9-C317-4A7B-88FE-94CEA5B3FFD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27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4C5E9-C317-4A7B-88FE-94CEA5B3FFDA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05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839A9C0-E537-4E24-815E-7CEE68A8B7A9}" type="datetime1">
              <a:rPr lang="es-ES" smtClean="0"/>
              <a:t>18/10/2016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9238E02-4DCD-476A-A237-E608410E4C5B}" type="datetime1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4539F07-9AE9-41C6-89B6-758C05676CF1}" type="datetime1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24E51DD-55F9-43E3-A59F-F06C195C7BCD}" type="datetime1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1E86A30-2E35-4A25-AE13-096CF5B04C4E}" type="datetime1">
              <a:rPr lang="es-ES" smtClean="0"/>
              <a:t>18/10/2016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118A-BF10-40E3-8E81-49E16C4C8247}" type="datetime1">
              <a:rPr lang="es-ES" smtClean="0"/>
              <a:t>18/10/2016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554B0F9-BBFE-4FF9-A93B-1E1891F01A4C}" type="datetime1">
              <a:rPr lang="es-ES" smtClean="0"/>
              <a:t>18/10/2016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3469E4-8E09-4130-93DD-1CBE411FA3CE}" type="datetime1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24D0BBB-E906-404C-AE43-AA10B14B01D9}" type="datetime1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6481-EFDC-4D2F-82CA-CD314214DC53}" type="datetime1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8DA3-CD28-4BBC-B76E-B9555E68D03C}" type="datetime1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CDBBA3B-CB22-43E5-9C12-21E5313C67D9}" type="datetime1">
              <a:rPr lang="es-ES" smtClean="0"/>
              <a:t>18/10/2016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AF6D6A2-6341-4497-B92B-B803D8AE94FD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erropedia.es/wiki/Ferrocarril_Vasco-Navarro._Por_Javier_Suso" TargetMode="External"/><Relationship Id="rId2" Type="http://schemas.openxmlformats.org/officeDocument/2006/relationships/hyperlink" Target="http://archinet.fsancho-sabio.es:8080/ConsultaWeb/elemento-del-cuadro.jsp?id=4997415&amp;total=5&amp;ini=1&amp;fin=5&amp;idBus=147677448152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hyperlink" Target="http://archinet.fsancho-sabio.es:8080/ConsultaWeb/imagenes.jsp?id=5001166&amp;idNodoImagen=5001154&amp;ini=100&amp;total=1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hyperlink" Target="http://archinet.fsancho-sabio.es:8080/ConsultaWeb/imagenes.jsp?id=5001166&amp;idNodoImagen=5001154&amp;ini=40&amp;total=1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hyperlink" Target="http://archinet.fsancho-sabio.es:8080/ConsultaWeb/imagenes.jsp?id=5001166&amp;idNodoImagen=5001154&amp;ini=60&amp;total=1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hyperlink" Target="http://archinet.fsancho-sabio.es:8080/ConsultaWeb/imagenes.jsp?id=5001166&amp;idNodoImagen=5001154&amp;ini=100&amp;total=1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hyperlink" Target="http://archinet.fsancho-sabio.es:8080/ConsultaWeb/imagenes.jsp?id=5008593&amp;idNodoImagen=5008594&amp;total=20&amp;ini=1&amp;fin=2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emf"/><Relationship Id="rId7" Type="http://schemas.openxmlformats.org/officeDocument/2006/relationships/image" Target="../media/image8.png"/><Relationship Id="rId2" Type="http://schemas.openxmlformats.org/officeDocument/2006/relationships/hyperlink" Target="http://archinet.fsancho-sabio.es:8080/ConsultaWeb/imagenes.jsp?id=5009445&amp;idNodoImagen=5009446&amp;total=1&amp;ini=1&amp;fin=1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2.emf"/><Relationship Id="rId4" Type="http://schemas.openxmlformats.org/officeDocument/2006/relationships/hyperlink" Target="http://archinet.fsancho-sabio.es:8080/ConsultaWeb/imagenes.jsp?id=5001629&amp;idNodoImagen=5001585&amp;total=5&amp;ini=1&amp;fin=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hyperlink" Target="http://archinet.fsancho-sabio.es:8080/ConsultaWeb/imagenes.jsp?id=5001501&amp;idNodoImagen=5001159&amp;total=9&amp;ini=1&amp;fin=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archinet.fsancho-sabio.es:8080/ConsultaWeb/imagenes.jsp?id=4999551&amp;idNodoImagen=4999552&amp;total=96&amp;ini=1&amp;fin=20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hyperlink" Target="http://archinet.fsancho-sabio.es:8080/ConsultaWeb/descripcion.jsp?id=4999551&amp;images=true" TargetMode="External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emf"/><Relationship Id="rId7" Type="http://schemas.openxmlformats.org/officeDocument/2006/relationships/hyperlink" Target="http://archinet.fsancho-sabio.es:8080/ConsultaWeb/imagenes.jsp?id=5018443&amp;idNodoImagen=5018438&amp;total=7&amp;ini=1&amp;fin=7" TargetMode="External"/><Relationship Id="rId2" Type="http://schemas.openxmlformats.org/officeDocument/2006/relationships/hyperlink" Target="http://archinet.fsancho-sabio.es:8080/ConsultaWeb/imagenes.jsp?id=5018499&amp;idNodoImagen=5018424&amp;ini=40&amp;total=10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hyperlink" Target="http://archinet.fsancho-sabio.es:8080/ConsultaWeb/imagenes.jsp?id=5019115&amp;idNodoImagen=5018432&amp;total=68&amp;ini=1&amp;fin=2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archinet.fsancho-sabio.es:8080/ConsultaWeb/imagenes.jsp?id=5018499&amp;idNodoImagen=5018424&amp;ini=60&amp;total=1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2" Type="http://schemas.openxmlformats.org/officeDocument/2006/relationships/hyperlink" Target="http://www.memoriadigitalvasca.es/handle/10357/267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3.png"/><Relationship Id="rId4" Type="http://schemas.openxmlformats.org/officeDocument/2006/relationships/hyperlink" Target="http://www.memoriadigitalvasca.es/handle/10357/6472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3.png"/><Relationship Id="rId2" Type="http://schemas.openxmlformats.org/officeDocument/2006/relationships/hyperlink" Target="http://www.memoriadigitalvasca.es/handle/10357/593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hyperlink" Target="http://www.memoriadigitalvasca.es/handle/10357/593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hyperlink" Target="http://www.fsancho-sabio.es/bases_de_datos/Peg_cultura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hyperlink" Target="http://www.fsancho-sabio.es/bases_de_datos/Peg_euskera_1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sancho-sabio.es/bases_de_datos/Peg_mujer.ht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hyperlink" Target="http://www.fsancho-sabio.es/bases_de_datos/Facturas/HTML/FAC127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hyperlink" Target="http://www.fsancho-sabio.es/bases_de_datos/Facturas/Facturas_1.htm" TargetMode="Externa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.png"/><Relationship Id="rId2" Type="http://schemas.openxmlformats.org/officeDocument/2006/relationships/hyperlink" Target="http://www.memoriadigitalvasca.es/handle/10357/4337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42.png"/><Relationship Id="rId4" Type="http://schemas.openxmlformats.org/officeDocument/2006/relationships/hyperlink" Target="http://www.memoriadigitalvasca.es/handle/10357/42465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hyperlink" Target="http://www.memoriadigitalvasca.es/handle/10357/43679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http://www.memoriadigitalvasca.es/handle/10357/43667" TargetMode="External"/><Relationship Id="rId12" Type="http://schemas.openxmlformats.org/officeDocument/2006/relationships/image" Target="../media/image46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hyperlink" Target="http://www.memoriadigitalvasca.es/handle/10357/43689" TargetMode="Externa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Relationship Id="rId14" Type="http://schemas.openxmlformats.org/officeDocument/2006/relationships/image" Target="../media/image47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hyperlink" Target="http://www.memoriadigitalvasca.es/handle/10357/43336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memoriadigitalvasca.es/handle/10357/45050" TargetMode="External"/><Relationship Id="rId11" Type="http://schemas.openxmlformats.org/officeDocument/2006/relationships/image" Target="../media/image51.emf"/><Relationship Id="rId5" Type="http://schemas.openxmlformats.org/officeDocument/2006/relationships/image" Target="../media/image49.png"/><Relationship Id="rId10" Type="http://schemas.openxmlformats.org/officeDocument/2006/relationships/hyperlink" Target="http://www.memoriadigitalvasca.es/handle/10357/45048" TargetMode="External"/><Relationship Id="rId4" Type="http://schemas.openxmlformats.org/officeDocument/2006/relationships/hyperlink" Target="http://www.memoriadigitalvasca.es/handle/10357/45053" TargetMode="External"/><Relationship Id="rId9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2.jpeg"/><Relationship Id="rId7" Type="http://schemas.openxmlformats.org/officeDocument/2006/relationships/image" Target="../media/image4.png"/><Relationship Id="rId2" Type="http://schemas.openxmlformats.org/officeDocument/2006/relationships/hyperlink" Target="http://www.memoriadigitalvasca.es/handle/10357/4706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memoriadigitalvasca.es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ww.fsancho-sabio.es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hyperlink" Target="http://catalogo.fsancho-sabio.es/Search/Results?lookfor=art&amp;type=AllFields&amp;limit=20&amp;sort=relevance&amp;lng=es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hyperlink" Target="http://catalogo.fsancho-sabio.es/Search/Results?lookfor=art&amp;type=AllFields&amp;limit=20&amp;sort=relevance&amp;lng=es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13.pn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44624"/>
            <a:ext cx="5473595" cy="4869160"/>
          </a:xfrm>
        </p:spPr>
        <p:txBody>
          <a:bodyPr>
            <a:noAutofit/>
          </a:bodyPr>
          <a:lstStyle/>
          <a:p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b="1" dirty="0" smtClean="0"/>
              <a:t>A </a:t>
            </a:r>
            <a:r>
              <a:rPr lang="es-ES" sz="2800" b="1" dirty="0"/>
              <a:t>UN GOLPE DE CLIC: INTEGRACION Y DIFUSIÓN DE MATERIALES GRAFICOS EN EL MAYOR ARCHIVO DOCUMENTAL Y BIBLIOGRAFÍCO DE LA CULTURA VASCA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16016" y="5085184"/>
            <a:ext cx="3309803" cy="1008112"/>
          </a:xfrm>
        </p:spPr>
        <p:txBody>
          <a:bodyPr>
            <a:normAutofit fontScale="47500" lnSpcReduction="2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Jesús ZUBIAGA VALDIVIELSO y  Charo MARTÍNEZ DÍAZ DE ZUGAZÚA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Fundación </a:t>
            </a:r>
            <a:r>
              <a:rPr lang="es-ES" b="1" dirty="0">
                <a:solidFill>
                  <a:schemeClr val="tx1"/>
                </a:solidFill>
              </a:rPr>
              <a:t>Sancho el Sabio Fundazioa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702099" y="6245403"/>
            <a:ext cx="64442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/>
              <a:t>VIII Encuentros de Centros de Documentación de Arte Contemporáneo de </a:t>
            </a:r>
            <a:r>
              <a:rPr lang="es-ES" sz="1100" dirty="0" err="1"/>
              <a:t>Artium</a:t>
            </a:r>
            <a:endParaRPr lang="es-ES" sz="1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07013"/>
            <a:ext cx="884237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31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6016" y="27387"/>
            <a:ext cx="3384376" cy="504056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INTRODUCCIÓN</a:t>
            </a:r>
            <a:endParaRPr lang="es-ES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052736"/>
            <a:ext cx="4176464" cy="504056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s-ES" sz="7200" dirty="0" smtClean="0"/>
              <a:t>    </a:t>
            </a:r>
            <a:r>
              <a:rPr lang="es-ES" sz="7200" b="1" dirty="0" smtClean="0"/>
              <a:t>La Fundación Sancho el Sabio, perteneciente a la </a:t>
            </a:r>
            <a:r>
              <a:rPr lang="es-ES" sz="8000" b="1" dirty="0" smtClean="0">
                <a:solidFill>
                  <a:srgbClr val="00B0F0"/>
                </a:solidFill>
              </a:rPr>
              <a:t>Fundación Caja Vital </a:t>
            </a:r>
            <a:r>
              <a:rPr lang="es-ES" sz="8000" b="1" dirty="0" err="1" smtClean="0">
                <a:solidFill>
                  <a:srgbClr val="00B0F0"/>
                </a:solidFill>
              </a:rPr>
              <a:t>Kutxa</a:t>
            </a:r>
            <a:r>
              <a:rPr lang="es-ES" sz="8000" b="1" dirty="0" smtClean="0">
                <a:solidFill>
                  <a:srgbClr val="00B0F0"/>
                </a:solidFill>
              </a:rPr>
              <a:t> </a:t>
            </a:r>
            <a:r>
              <a:rPr lang="es-ES" sz="7200" b="1" dirty="0" smtClean="0"/>
              <a:t>es un proyecto cultural, </a:t>
            </a:r>
            <a:r>
              <a:rPr lang="es-ES" sz="7200" b="1" dirty="0"/>
              <a:t>que </a:t>
            </a:r>
            <a:r>
              <a:rPr lang="es-ES" sz="7200" b="1" dirty="0" smtClean="0"/>
              <a:t>más de cinco </a:t>
            </a:r>
            <a:r>
              <a:rPr lang="es-ES" sz="7200" b="1" dirty="0"/>
              <a:t>décadas después de su creación, podemos decir que es un referente imprescindible para el estudio de los </a:t>
            </a:r>
            <a:r>
              <a:rPr lang="es-ES" sz="7200" b="1" dirty="0" smtClean="0"/>
              <a:t>vascos.</a:t>
            </a:r>
          </a:p>
          <a:p>
            <a:pPr algn="just"/>
            <a:endParaRPr lang="es-ES" sz="7200" b="1" dirty="0" smtClean="0"/>
          </a:p>
          <a:p>
            <a:pPr algn="just"/>
            <a:r>
              <a:rPr lang="es-ES" sz="7200" b="1" dirty="0" smtClean="0"/>
              <a:t>   Pretendemos </a:t>
            </a:r>
            <a:r>
              <a:rPr lang="es-ES" sz="7200" b="1" dirty="0"/>
              <a:t>en estos </a:t>
            </a:r>
            <a:r>
              <a:rPr lang="es-ES" sz="7200" b="1" i="1" dirty="0"/>
              <a:t>“VIII Encuentros de Centros de Documentación de Arte Contemporáneo </a:t>
            </a:r>
            <a:r>
              <a:rPr lang="es-ES" sz="7200" b="1" i="1" dirty="0" err="1"/>
              <a:t>Artium</a:t>
            </a:r>
            <a:r>
              <a:rPr lang="es-ES" sz="7200" b="1" dirty="0"/>
              <a:t>” dar a conocer una parte importante de </a:t>
            </a:r>
            <a:r>
              <a:rPr lang="es-ES" sz="7200" b="1" dirty="0" smtClean="0"/>
              <a:t>nuestros </a:t>
            </a:r>
            <a:r>
              <a:rPr lang="es-ES" sz="7200" b="1" dirty="0"/>
              <a:t>fondos, los referidos a </a:t>
            </a:r>
            <a:r>
              <a:rPr lang="es-ES" sz="8000" b="1" dirty="0" smtClean="0">
                <a:solidFill>
                  <a:srgbClr val="00B0F0"/>
                </a:solidFill>
              </a:rPr>
              <a:t>MATERIALES GRÁFICOS</a:t>
            </a:r>
            <a:r>
              <a:rPr lang="es-ES" sz="7200" b="1" dirty="0" smtClean="0"/>
              <a:t>, </a:t>
            </a:r>
            <a:r>
              <a:rPr lang="es-ES" sz="7200" b="1" dirty="0"/>
              <a:t>especialmente las </a:t>
            </a:r>
            <a:r>
              <a:rPr lang="es-ES" sz="7200" b="1" dirty="0">
                <a:solidFill>
                  <a:srgbClr val="00B0F0"/>
                </a:solidFill>
              </a:rPr>
              <a:t>últimas </a:t>
            </a:r>
            <a:r>
              <a:rPr lang="es-ES" sz="7200" b="1" dirty="0" smtClean="0">
                <a:solidFill>
                  <a:srgbClr val="00B0F0"/>
                </a:solidFill>
              </a:rPr>
              <a:t>incorporaciones,</a:t>
            </a:r>
            <a:r>
              <a:rPr lang="es-ES" sz="7200" b="1" dirty="0" smtClean="0"/>
              <a:t> </a:t>
            </a:r>
            <a:r>
              <a:rPr lang="es-ES" sz="7200" b="1" dirty="0"/>
              <a:t>con sus distintas características y </a:t>
            </a:r>
            <a:r>
              <a:rPr lang="es-ES" sz="7200" b="1" dirty="0" smtClean="0"/>
              <a:t>tratamientos técnicos, y </a:t>
            </a:r>
            <a:r>
              <a:rPr lang="es-ES" sz="7200" b="1" dirty="0"/>
              <a:t>con un </a:t>
            </a:r>
            <a:r>
              <a:rPr lang="es-ES" sz="7200" b="1" dirty="0" smtClean="0"/>
              <a:t>planteamiento </a:t>
            </a:r>
            <a:r>
              <a:rPr lang="es-ES" sz="7200" b="1" dirty="0"/>
              <a:t>de </a:t>
            </a:r>
            <a:r>
              <a:rPr lang="es-ES" sz="7200" b="1" dirty="0" smtClean="0"/>
              <a:t>difusión, </a:t>
            </a:r>
            <a:r>
              <a:rPr lang="es-ES" sz="7200" b="1" dirty="0"/>
              <a:t>integrador y </a:t>
            </a:r>
            <a:r>
              <a:rPr lang="es-ES" sz="7200" b="1" dirty="0" smtClean="0"/>
              <a:t>abierto.</a:t>
            </a:r>
          </a:p>
          <a:p>
            <a:pPr algn="just"/>
            <a:endParaRPr lang="es-ES" sz="7200" dirty="0"/>
          </a:p>
          <a:p>
            <a:pPr algn="just"/>
            <a:endParaRPr lang="es-ES" sz="7200" dirty="0" smtClean="0"/>
          </a:p>
          <a:p>
            <a:pPr algn="just"/>
            <a:endParaRPr lang="es-ES" sz="4800" dirty="0"/>
          </a:p>
          <a:p>
            <a:pPr algn="just"/>
            <a:endParaRPr lang="es-ES" sz="4800" dirty="0" smtClean="0"/>
          </a:p>
          <a:p>
            <a:pPr algn="just"/>
            <a:endParaRPr lang="es-ES" sz="4800" dirty="0"/>
          </a:p>
          <a:p>
            <a:pPr algn="just"/>
            <a:endParaRPr lang="es-E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19"/>
            <a:ext cx="3384376" cy="561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553200"/>
            <a:ext cx="457145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" y="6657671"/>
            <a:ext cx="881683" cy="18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6456" y="6093296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824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15838" y="332656"/>
            <a:ext cx="3352336" cy="72008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/>
              <a:t>1. FOTOTECA</a:t>
            </a:r>
            <a:r>
              <a:rPr lang="es-ES" sz="2700" b="1" dirty="0"/>
              <a:t/>
            </a:r>
            <a:br>
              <a:rPr lang="es-ES" sz="2700" b="1" dirty="0"/>
            </a:br>
            <a:endParaRPr lang="es-ES" sz="27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124744"/>
            <a:ext cx="7344816" cy="4635877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r>
              <a:rPr lang="es-ES" b="1" dirty="0" smtClean="0"/>
              <a:t>Archivos </a:t>
            </a:r>
            <a:r>
              <a:rPr lang="es-ES" b="1" dirty="0"/>
              <a:t>fotográficos del País Vasco (1860-1984</a:t>
            </a:r>
            <a:r>
              <a:rPr lang="es-ES" b="1" dirty="0" smtClean="0"/>
              <a:t>)</a:t>
            </a:r>
          </a:p>
          <a:p>
            <a:endParaRPr lang="es-ES" b="1" dirty="0" smtClean="0"/>
          </a:p>
          <a:p>
            <a:r>
              <a:rPr lang="es-ES" b="1" dirty="0"/>
              <a:t>Archivos fotográficos de la Caja Vital </a:t>
            </a:r>
            <a:r>
              <a:rPr lang="es-ES" b="1" dirty="0" err="1"/>
              <a:t>Kutxa</a:t>
            </a:r>
            <a:r>
              <a:rPr lang="es-ES" b="1" dirty="0"/>
              <a:t> (1854-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/>
              <a:t>Fototeca Ferrocarriles (1919-1972</a:t>
            </a:r>
            <a:r>
              <a:rPr lang="es-ES" b="1" dirty="0" smtClean="0"/>
              <a:t>)</a:t>
            </a:r>
          </a:p>
          <a:p>
            <a:pPr marL="68580" indent="0">
              <a:buNone/>
            </a:pPr>
            <a:endParaRPr lang="es-ES" b="1" dirty="0"/>
          </a:p>
          <a:p>
            <a:r>
              <a:rPr lang="es-ES" b="1" dirty="0"/>
              <a:t>Fototeca </a:t>
            </a:r>
            <a:r>
              <a:rPr lang="es-ES" b="1" dirty="0" err="1"/>
              <a:t>Otazu</a:t>
            </a:r>
            <a:r>
              <a:rPr lang="es-ES" b="1" dirty="0"/>
              <a:t> (1857-1949)</a:t>
            </a:r>
          </a:p>
          <a:p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660" y="4223943"/>
            <a:ext cx="847725" cy="31432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164732"/>
            <a:ext cx="8477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467475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467475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77385" y="613714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5253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70012" y="116632"/>
            <a:ext cx="7406444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>1</a:t>
            </a:r>
            <a:r>
              <a:rPr lang="es-ES" sz="2200" dirty="0"/>
              <a:t>. FOTOTECA </a:t>
            </a:r>
            <a:br>
              <a:rPr lang="es-ES" sz="2200" dirty="0"/>
            </a:br>
            <a:r>
              <a:rPr lang="es-ES" sz="2200" dirty="0"/>
              <a:t>       </a:t>
            </a:r>
            <a:r>
              <a:rPr lang="es-ES" sz="2200" dirty="0" err="1"/>
              <a:t>Fototeca</a:t>
            </a:r>
            <a:r>
              <a:rPr lang="es-ES" sz="2200" dirty="0"/>
              <a:t> ferrocarriles (1919-1972)</a:t>
            </a:r>
            <a:br>
              <a:rPr lang="es-ES" sz="2200" dirty="0"/>
            </a:br>
            <a:r>
              <a:rPr lang="es-ES" sz="2200" dirty="0"/>
              <a:t>          </a:t>
            </a:r>
            <a:br>
              <a:rPr lang="es-ES" sz="2200" dirty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endParaRPr lang="es-ES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755576" y="3356992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    Fondo adquirido en 2013,  compuesto por imágenes de estaciones, apeaderos, puentes, locomotoras, vagones y accidentes de ferrocarriles,  producidas en el ejercicio de su actividad profesional por el ingeniero Juan Zubía Ugarte. </a:t>
            </a:r>
          </a:p>
          <a:p>
            <a:pPr algn="just"/>
            <a:r>
              <a:rPr lang="es-ES" b="1" dirty="0" smtClean="0"/>
              <a:t>    Son 1.350 unidades en formatos y soportes diversos : vidrio al gelatinobromuro de plata, plástico (nitrato y acetato de celulosa y </a:t>
            </a:r>
            <a:r>
              <a:rPr lang="es-ES" b="1" dirty="0" err="1" smtClean="0"/>
              <a:t>triacetato</a:t>
            </a:r>
            <a:r>
              <a:rPr lang="es-ES" b="1" dirty="0" smtClean="0"/>
              <a:t> de celulosa) y papel de pasta química. Emulsión: gelatina. </a:t>
            </a:r>
          </a:p>
          <a:p>
            <a:endParaRPr lang="es-ES" b="1" dirty="0" smtClean="0"/>
          </a:p>
          <a:p>
            <a:r>
              <a:rPr lang="es-ES" b="1" dirty="0" smtClean="0"/>
              <a:t>Se ha organizado en cinco secciones :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18" y="1363068"/>
            <a:ext cx="1876037" cy="144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7" y="1349888"/>
            <a:ext cx="2427511" cy="140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47190"/>
            <a:ext cx="2556284" cy="141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055" y="1377486"/>
            <a:ext cx="1845486" cy="141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376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8328"/>
            <a:ext cx="1085602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7" y="651510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97572" y="606843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2520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024744" cy="11521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>1</a:t>
            </a:r>
            <a:r>
              <a:rPr lang="es-ES" sz="2200" dirty="0"/>
              <a:t>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S.1 Ferrocarril Vasco-Navarro 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3851920" y="1412776"/>
            <a:ext cx="48965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pPr algn="just"/>
            <a:r>
              <a:rPr lang="es-ES" dirty="0"/>
              <a:t> </a:t>
            </a:r>
            <a:r>
              <a:rPr lang="es-ES" dirty="0" smtClean="0"/>
              <a:t>  </a:t>
            </a:r>
            <a:r>
              <a:rPr lang="es-ES" b="1" dirty="0" smtClean="0"/>
              <a:t>El </a:t>
            </a:r>
            <a:r>
              <a:rPr lang="es-ES" b="1" dirty="0">
                <a:hlinkClick r:id="rId2"/>
              </a:rPr>
              <a:t>Ferrocarril </a:t>
            </a:r>
            <a:r>
              <a:rPr lang="es-ES" b="1" dirty="0" smtClean="0">
                <a:hlinkClick r:id="rId2"/>
              </a:rPr>
              <a:t>Vasco-Navarro</a:t>
            </a:r>
            <a:r>
              <a:rPr lang="es-ES" b="1" dirty="0" smtClean="0"/>
              <a:t>, también </a:t>
            </a:r>
            <a:r>
              <a:rPr lang="es-ES" b="1" dirty="0"/>
              <a:t>conocido como “El </a:t>
            </a:r>
            <a:r>
              <a:rPr lang="es-ES" b="1" dirty="0" err="1"/>
              <a:t>Trenico</a:t>
            </a:r>
            <a:r>
              <a:rPr lang="es-ES" b="1" dirty="0"/>
              <a:t>”, “el Vasco” o “El Anglo”, </a:t>
            </a:r>
            <a:r>
              <a:rPr lang="es-ES" b="1" dirty="0" smtClean="0"/>
              <a:t>era </a:t>
            </a:r>
            <a:r>
              <a:rPr lang="es-ES" b="1" dirty="0"/>
              <a:t>una línea </a:t>
            </a:r>
            <a:r>
              <a:rPr lang="es-ES" b="1" dirty="0" smtClean="0"/>
              <a:t>de 143 km de </a:t>
            </a:r>
            <a:r>
              <a:rPr lang="es-ES" b="1" dirty="0"/>
              <a:t>vía </a:t>
            </a:r>
            <a:r>
              <a:rPr lang="es-ES" b="1" dirty="0" smtClean="0"/>
              <a:t>estrecha, electrificada </a:t>
            </a:r>
            <a:r>
              <a:rPr lang="es-ES" b="1" dirty="0"/>
              <a:t>y completamente </a:t>
            </a:r>
            <a:r>
              <a:rPr lang="es-ES" b="1" dirty="0" smtClean="0"/>
              <a:t>automatizada, que le convirtieron en </a:t>
            </a:r>
            <a:r>
              <a:rPr lang="es-ES" b="1" dirty="0"/>
              <a:t>uno de </a:t>
            </a:r>
            <a:r>
              <a:rPr lang="es-ES" b="1" dirty="0" smtClean="0"/>
              <a:t>los</a:t>
            </a:r>
            <a:r>
              <a:rPr lang="es-ES" b="1" dirty="0" smtClean="0">
                <a:solidFill>
                  <a:srgbClr val="00B0F0"/>
                </a:solidFill>
              </a:rPr>
              <a:t> </a:t>
            </a:r>
            <a:r>
              <a:rPr lang="es-ES" b="1" dirty="0">
                <a:solidFill>
                  <a:srgbClr val="00B0F0"/>
                </a:solidFill>
              </a:rPr>
              <a:t>más modernos </a:t>
            </a:r>
            <a:r>
              <a:rPr lang="es-ES" b="1" dirty="0" smtClean="0">
                <a:solidFill>
                  <a:srgbClr val="00B0F0"/>
                </a:solidFill>
              </a:rPr>
              <a:t>ferrocarriles </a:t>
            </a:r>
            <a:r>
              <a:rPr lang="es-ES" b="1" dirty="0" smtClean="0"/>
              <a:t>de </a:t>
            </a:r>
            <a:r>
              <a:rPr lang="es-ES" b="1" dirty="0" smtClean="0">
                <a:solidFill>
                  <a:srgbClr val="00B0F0"/>
                </a:solidFill>
              </a:rPr>
              <a:t>Europa</a:t>
            </a:r>
            <a:r>
              <a:rPr lang="es-ES" b="1" dirty="0" smtClean="0">
                <a:solidFill>
                  <a:srgbClr val="0070C0"/>
                </a:solidFill>
              </a:rPr>
              <a:t>,</a:t>
            </a:r>
            <a:r>
              <a:rPr lang="es-ES" b="1" dirty="0" smtClean="0"/>
              <a:t> </a:t>
            </a:r>
            <a:r>
              <a:rPr lang="es-ES" b="1" dirty="0"/>
              <a:t>allá por los años </a:t>
            </a:r>
            <a:r>
              <a:rPr lang="es-ES" b="1" dirty="0" smtClean="0"/>
              <a:t>treinta del siglo pasado. 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   Unía </a:t>
            </a:r>
            <a:r>
              <a:rPr lang="es-ES" b="1" dirty="0"/>
              <a:t>la población guipuzcoana de Bergara con </a:t>
            </a:r>
            <a:r>
              <a:rPr lang="es-ES" b="1" dirty="0" smtClean="0"/>
              <a:t>Estella (Navarra), </a:t>
            </a:r>
            <a:r>
              <a:rPr lang="es-ES" b="1" dirty="0"/>
              <a:t>pasando por Vitoria. </a:t>
            </a:r>
            <a:endParaRPr lang="es-ES" b="1" dirty="0" smtClean="0"/>
          </a:p>
          <a:p>
            <a:pPr algn="just"/>
            <a:endParaRPr lang="es-ES" b="1" dirty="0" smtClean="0"/>
          </a:p>
          <a:p>
            <a:pPr algn="just"/>
            <a:r>
              <a:rPr lang="es-ES" b="1" dirty="0"/>
              <a:t> </a:t>
            </a:r>
            <a:r>
              <a:rPr lang="es-ES" b="1" dirty="0" smtClean="0"/>
              <a:t>  Operó </a:t>
            </a:r>
            <a:r>
              <a:rPr lang="es-ES" b="1" dirty="0"/>
              <a:t>desde 1889 hasta 1967.</a:t>
            </a:r>
          </a:p>
          <a:p>
            <a:endParaRPr lang="es-ES" dirty="0" smtClean="0"/>
          </a:p>
        </p:txBody>
      </p:sp>
      <p:pic>
        <p:nvPicPr>
          <p:cNvPr id="614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0963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43675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5333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94767" y="5877272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000" dirty="0" smtClean="0"/>
              <a:t>            Esquema </a:t>
            </a:r>
            <a:r>
              <a:rPr lang="es-ES" sz="1000" dirty="0"/>
              <a:t>de la red del Ferrocarril Vasco-Navarro </a:t>
            </a:r>
            <a:endParaRPr lang="es-ES" sz="1000" dirty="0" smtClean="0"/>
          </a:p>
          <a:p>
            <a:r>
              <a:rPr lang="es-ES" sz="1000" dirty="0"/>
              <a:t> </a:t>
            </a:r>
            <a:r>
              <a:rPr lang="es-ES" sz="1000" dirty="0" smtClean="0"/>
              <a:t>           según </a:t>
            </a:r>
            <a:r>
              <a:rPr lang="es-ES" sz="1000" dirty="0"/>
              <a:t>la </a:t>
            </a:r>
            <a:r>
              <a:rPr lang="es-ES" sz="1000" dirty="0" smtClean="0"/>
              <a:t>Memoria </a:t>
            </a:r>
            <a:r>
              <a:rPr lang="es-ES" sz="1000" dirty="0"/>
              <a:t>1936-1941 de Explotación de </a:t>
            </a:r>
            <a:endParaRPr lang="es-ES" sz="1000" dirty="0" smtClean="0"/>
          </a:p>
          <a:p>
            <a:r>
              <a:rPr lang="es-ES" sz="1000" dirty="0"/>
              <a:t> </a:t>
            </a:r>
            <a:r>
              <a:rPr lang="es-ES" sz="1000" dirty="0" smtClean="0"/>
              <a:t>           Ferrocarriles </a:t>
            </a:r>
            <a:r>
              <a:rPr lang="es-ES" sz="1000" dirty="0"/>
              <a:t>por el Estado 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7607" y="612951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74327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73955" y="242088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043490" y="332656"/>
            <a:ext cx="7024744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dirty="0" smtClean="0"/>
              <a:t>FOTOTECA </a:t>
            </a:r>
            <a:br>
              <a:rPr lang="es-ES" sz="2200" dirty="0" smtClean="0"/>
            </a:br>
            <a:r>
              <a:rPr lang="es-ES" sz="2200" b="1" dirty="0" smtClean="0"/>
              <a:t>Ferrocarril Vasco-Navarro </a:t>
            </a:r>
            <a:r>
              <a:rPr lang="es-ES" sz="2800" dirty="0" smtClean="0"/>
              <a:t/>
            </a:r>
            <a:br>
              <a:rPr lang="es-ES" sz="2800" dirty="0" smtClean="0"/>
            </a:br>
            <a:endParaRPr lang="es-ES" sz="2800" dirty="0"/>
          </a:p>
        </p:txBody>
      </p:sp>
      <p:pic>
        <p:nvPicPr>
          <p:cNvPr id="1026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136903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59169" y="56612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F._S.1,SS.2,SSS.1_0100.jpg</a:t>
            </a:r>
          </a:p>
          <a:p>
            <a:r>
              <a:rPr lang="es-ES" sz="1200" b="1" dirty="0" smtClean="0"/>
              <a:t>Estación </a:t>
            </a:r>
            <a:r>
              <a:rPr lang="es-ES" sz="1200" b="1" dirty="0"/>
              <a:t>de </a:t>
            </a:r>
            <a:r>
              <a:rPr lang="es-ES" sz="1200" b="1" dirty="0" err="1"/>
              <a:t>Laminoria</a:t>
            </a:r>
            <a:r>
              <a:rPr lang="es-ES" sz="1200" b="1" dirty="0"/>
              <a:t> </a:t>
            </a:r>
            <a:r>
              <a:rPr lang="es-ES" sz="1200" b="1" dirty="0" smtClean="0"/>
              <a:t>(Álava) nevada. </a:t>
            </a:r>
            <a:r>
              <a:rPr lang="es-ES" sz="1200" b="1" dirty="0"/>
              <a:t>Aparece un automotor de la Naval. </a:t>
            </a:r>
            <a:r>
              <a:rPr lang="es-ES" sz="1200" b="1" dirty="0" smtClean="0"/>
              <a:t>S/F</a:t>
            </a:r>
            <a:r>
              <a:rPr lang="es-ES" sz="1200" b="1" dirty="0"/>
              <a:t>. (3 positivos: blanco y negro: papel: vertical; 10,5 x 7,5 cm). Colección de Javier </a:t>
            </a:r>
            <a:r>
              <a:rPr lang="es-ES" sz="1200" b="1" dirty="0" smtClean="0"/>
              <a:t>Vivanco</a:t>
            </a:r>
            <a:endParaRPr lang="es-ES" sz="12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0" y="640080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09904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575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73955" y="242088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043490" y="332656"/>
            <a:ext cx="7024744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smtClean="0"/>
              <a:t>FOTOTECA </a:t>
            </a:r>
            <a:br>
              <a:rPr lang="es-ES" sz="2200" smtClean="0"/>
            </a:br>
            <a:r>
              <a:rPr lang="es-ES" sz="2200" b="1" smtClean="0"/>
              <a:t>Ferrocarril Vasco-Navarro </a:t>
            </a:r>
            <a:r>
              <a:rPr lang="es-ES" sz="2800" smtClean="0"/>
              <a:t/>
            </a:r>
            <a:br>
              <a:rPr lang="es-ES" sz="2800" smtClean="0"/>
            </a:br>
            <a:endParaRPr lang="es-ES" sz="2800" dirty="0"/>
          </a:p>
        </p:txBody>
      </p:sp>
      <p:sp>
        <p:nvSpPr>
          <p:cNvPr id="5" name="4 Rectángulo"/>
          <p:cNvSpPr/>
          <p:nvPr/>
        </p:nvSpPr>
        <p:spPr>
          <a:xfrm>
            <a:off x="559169" y="56612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F._</a:t>
            </a:r>
            <a:r>
              <a:rPr lang="es-ES" sz="1200" dirty="0" smtClean="0"/>
              <a:t>S.1,SS.2,SSS.1_0044.jpg.- </a:t>
            </a:r>
            <a:r>
              <a:rPr lang="es-ES" sz="1200" b="1" dirty="0" smtClean="0"/>
              <a:t>Tren circulando por el viaducto de </a:t>
            </a:r>
            <a:r>
              <a:rPr lang="es-ES" sz="1200" b="1" dirty="0" err="1" smtClean="0"/>
              <a:t>Arquijas</a:t>
            </a:r>
            <a:r>
              <a:rPr lang="es-ES" sz="1200" b="1" dirty="0" smtClean="0"/>
              <a:t> o “</a:t>
            </a:r>
            <a:r>
              <a:rPr lang="es-ES" sz="1200" b="1" dirty="0" err="1" smtClean="0"/>
              <a:t>Puentarrón</a:t>
            </a:r>
            <a:r>
              <a:rPr lang="es-ES" sz="1200" b="1" dirty="0" smtClean="0"/>
              <a:t>” (Navarra) sobre el río Ega. </a:t>
            </a:r>
            <a:r>
              <a:rPr lang="es-ES" sz="1200" b="1" dirty="0"/>
              <a:t>6 de octubre de 1931. (1 negativo: blanco y negro: plástico transparente: horizontal; 17,5 x 23,5 cm). Inédita. </a:t>
            </a:r>
          </a:p>
        </p:txBody>
      </p:sp>
      <p:pic>
        <p:nvPicPr>
          <p:cNvPr id="3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69" y="980728"/>
            <a:ext cx="8045278" cy="456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2145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0" y="652145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28082" y="6005827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52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73955" y="242088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043490" y="332656"/>
            <a:ext cx="7024744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smtClean="0"/>
              <a:t>FOTOTECA </a:t>
            </a:r>
            <a:br>
              <a:rPr lang="es-ES" sz="2200" smtClean="0"/>
            </a:br>
            <a:r>
              <a:rPr lang="es-ES" sz="2200" b="1" smtClean="0"/>
              <a:t>Ferrocarril Vasco-Navarro </a:t>
            </a:r>
            <a:r>
              <a:rPr lang="es-ES" sz="2800" smtClean="0"/>
              <a:t/>
            </a:r>
            <a:br>
              <a:rPr lang="es-ES" sz="2800" smtClean="0"/>
            </a:br>
            <a:endParaRPr lang="es-ES" sz="2800" dirty="0"/>
          </a:p>
        </p:txBody>
      </p:sp>
      <p:sp>
        <p:nvSpPr>
          <p:cNvPr id="5" name="4 Rectángulo"/>
          <p:cNvSpPr/>
          <p:nvPr/>
        </p:nvSpPr>
        <p:spPr>
          <a:xfrm>
            <a:off x="559169" y="56612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F._</a:t>
            </a:r>
            <a:r>
              <a:rPr lang="es-ES" sz="1200" dirty="0" smtClean="0"/>
              <a:t>S.1,SS.2,SSS.1_0062.jpg. </a:t>
            </a:r>
            <a:r>
              <a:rPr lang="es-ES" sz="1200" b="1" dirty="0"/>
              <a:t>Coche de viajeros construido por </a:t>
            </a:r>
            <a:r>
              <a:rPr lang="es-ES" sz="1200" b="1" dirty="0" err="1"/>
              <a:t>Ashbury</a:t>
            </a:r>
            <a:r>
              <a:rPr lang="es-ES" sz="1200" b="1" dirty="0"/>
              <a:t> (Manchester) en </a:t>
            </a:r>
            <a:r>
              <a:rPr lang="es-ES" sz="1200" b="1" dirty="0" smtClean="0"/>
              <a:t>1887, estacionado  </a:t>
            </a:r>
            <a:r>
              <a:rPr lang="es-ES" sz="1200" b="1" dirty="0"/>
              <a:t>en </a:t>
            </a:r>
            <a:r>
              <a:rPr lang="es-ES" sz="1200" b="1" dirty="0" smtClean="0"/>
              <a:t>Santa </a:t>
            </a:r>
            <a:r>
              <a:rPr lang="es-ES" sz="1200" b="1" dirty="0"/>
              <a:t>Cruz de </a:t>
            </a:r>
            <a:r>
              <a:rPr lang="es-ES" sz="1200" b="1" dirty="0" err="1"/>
              <a:t>Campezo</a:t>
            </a:r>
            <a:r>
              <a:rPr lang="es-ES" sz="1200" b="1" dirty="0"/>
              <a:t> </a:t>
            </a:r>
            <a:r>
              <a:rPr lang="es-ES" sz="1200" b="1" dirty="0" smtClean="0"/>
              <a:t>(Álava). S/f. </a:t>
            </a:r>
            <a:r>
              <a:rPr lang="es-ES" sz="1200" b="1" dirty="0"/>
              <a:t>(1 positivo: blanco y negro: papel: horizontal; 7 x 11 cm). Inédita</a:t>
            </a:r>
            <a:r>
              <a:rPr lang="es-ES" sz="1200" dirty="0"/>
              <a:t>. </a:t>
            </a:r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53" y="1097533"/>
            <a:ext cx="7679218" cy="456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0" y="637540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9032" y="613079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106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73955" y="242088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043490" y="332656"/>
            <a:ext cx="7024744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smtClean="0"/>
              <a:t>FOTOTECA </a:t>
            </a:r>
            <a:br>
              <a:rPr lang="es-ES" sz="2200" smtClean="0"/>
            </a:br>
            <a:r>
              <a:rPr lang="es-ES" sz="2200" b="1" smtClean="0"/>
              <a:t>Ferrocarril Vasco-Navarro </a:t>
            </a:r>
            <a:r>
              <a:rPr lang="es-ES" sz="2800" smtClean="0"/>
              <a:t/>
            </a:r>
            <a:br>
              <a:rPr lang="es-ES" sz="2800" smtClean="0"/>
            </a:br>
            <a:endParaRPr lang="es-ES" sz="2800" dirty="0"/>
          </a:p>
        </p:txBody>
      </p:sp>
      <p:sp>
        <p:nvSpPr>
          <p:cNvPr id="5" name="4 Rectángulo"/>
          <p:cNvSpPr/>
          <p:nvPr/>
        </p:nvSpPr>
        <p:spPr>
          <a:xfrm>
            <a:off x="559169" y="56612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F._</a:t>
            </a:r>
            <a:r>
              <a:rPr lang="es-ES" sz="1200" dirty="0" smtClean="0"/>
              <a:t>S.1,SS.2,SSS.1_0114.jpg</a:t>
            </a:r>
            <a:r>
              <a:rPr lang="es-ES" sz="1200" b="1" dirty="0" smtClean="0"/>
              <a:t>. </a:t>
            </a:r>
            <a:r>
              <a:rPr lang="es-ES" sz="1200" b="1" dirty="0"/>
              <a:t>Estación de </a:t>
            </a:r>
            <a:r>
              <a:rPr lang="es-ES" sz="1200" b="1" dirty="0" err="1"/>
              <a:t>Erentxun</a:t>
            </a:r>
            <a:r>
              <a:rPr lang="es-ES" sz="1200" b="1" dirty="0"/>
              <a:t> </a:t>
            </a:r>
            <a:r>
              <a:rPr lang="es-ES" sz="1200" b="1" dirty="0" smtClean="0"/>
              <a:t>(Álava). Fachada </a:t>
            </a:r>
            <a:r>
              <a:rPr lang="es-ES" sz="1200" b="1" dirty="0"/>
              <a:t>de servicio orientada hacia el </a:t>
            </a:r>
            <a:r>
              <a:rPr lang="es-ES" sz="1200" b="1" dirty="0" smtClean="0"/>
              <a:t>Este</a:t>
            </a:r>
            <a:r>
              <a:rPr lang="es-ES" sz="1200" b="1" dirty="0"/>
              <a:t>. A la </a:t>
            </a:r>
            <a:r>
              <a:rPr lang="es-ES" sz="1200" b="1" dirty="0" smtClean="0"/>
              <a:t>izquierda se ve a la </a:t>
            </a:r>
            <a:r>
              <a:rPr lang="es-ES" sz="1200" b="1" dirty="0"/>
              <a:t>jefa de la estación, Eufemia Barrio, y </a:t>
            </a:r>
            <a:r>
              <a:rPr lang="es-ES" sz="1200" b="1" dirty="0" smtClean="0"/>
              <a:t>a la derecha algunas </a:t>
            </a:r>
            <a:r>
              <a:rPr lang="es-ES" sz="1200" b="1" dirty="0"/>
              <a:t>casas del pueblo. 1930. (1 positivo: blanco y negro: papel: horizontal; 17,5 x 23,5 cm.). Inédita</a:t>
            </a:r>
            <a:r>
              <a:rPr lang="es-ES" sz="1200" dirty="0"/>
              <a:t>. </a:t>
            </a:r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69" y="1124744"/>
            <a:ext cx="8045279" cy="442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43675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0975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156703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35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702474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>1.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S.2 Otras líneas del Norte de España </a:t>
            </a: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800" b="1" dirty="0">
                <a:solidFill>
                  <a:srgbClr val="92D050"/>
                </a:solidFill>
              </a:rPr>
              <a:t/>
            </a:r>
            <a:br>
              <a:rPr lang="es-ES" sz="2800" b="1" dirty="0">
                <a:solidFill>
                  <a:srgbClr val="92D050"/>
                </a:solidFill>
              </a:rPr>
            </a:br>
            <a:endParaRPr lang="es-ES" sz="2800" b="1" dirty="0">
              <a:solidFill>
                <a:srgbClr val="92D05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27584" y="2420888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En siete series: </a:t>
            </a:r>
          </a:p>
          <a:p>
            <a:r>
              <a:rPr lang="es-ES" b="1" dirty="0"/>
              <a:t>S.2,SS.1 </a:t>
            </a:r>
            <a:r>
              <a:rPr lang="es-ES" b="1" dirty="0" err="1"/>
              <a:t>Amorebieta</a:t>
            </a:r>
            <a:r>
              <a:rPr lang="es-ES" b="1" dirty="0"/>
              <a:t> (</a:t>
            </a:r>
            <a:r>
              <a:rPr lang="es-ES" b="1" dirty="0" err="1"/>
              <a:t>Amorebieta-Etxano</a:t>
            </a:r>
            <a:r>
              <a:rPr lang="es-ES" b="1" dirty="0"/>
              <a:t>, </a:t>
            </a:r>
            <a:r>
              <a:rPr lang="es-ES" b="1" dirty="0" err="1"/>
              <a:t>Bizkaia</a:t>
            </a:r>
            <a:r>
              <a:rPr lang="es-ES" b="1" dirty="0"/>
              <a:t>)-</a:t>
            </a:r>
            <a:r>
              <a:rPr lang="es-ES" b="1" dirty="0" err="1"/>
              <a:t>Bemeo</a:t>
            </a:r>
            <a:r>
              <a:rPr lang="es-ES" b="1" dirty="0"/>
              <a:t> (</a:t>
            </a:r>
            <a:r>
              <a:rPr lang="es-ES" b="1" dirty="0" err="1"/>
              <a:t>Bizkaia</a:t>
            </a:r>
            <a:r>
              <a:rPr lang="es-ES" b="1" dirty="0"/>
              <a:t>)</a:t>
            </a:r>
          </a:p>
          <a:p>
            <a:r>
              <a:rPr lang="es-ES" b="1" dirty="0"/>
              <a:t>S.2,SS.2 Bidasoa (Irún-Elizondo, </a:t>
            </a:r>
            <a:r>
              <a:rPr lang="es-ES" b="1" dirty="0" err="1"/>
              <a:t>Gipuzkoa</a:t>
            </a:r>
            <a:r>
              <a:rPr lang="es-ES" b="1" dirty="0"/>
              <a:t>) </a:t>
            </a:r>
          </a:p>
          <a:p>
            <a:r>
              <a:rPr lang="es-ES" b="1" dirty="0"/>
              <a:t>S.2,SS.3 Castro </a:t>
            </a:r>
            <a:r>
              <a:rPr lang="es-ES" b="1" dirty="0" err="1"/>
              <a:t>Urdiales-Traslaviña</a:t>
            </a:r>
            <a:r>
              <a:rPr lang="es-ES" b="1" dirty="0"/>
              <a:t> (Cantabria)</a:t>
            </a:r>
          </a:p>
          <a:p>
            <a:r>
              <a:rPr lang="es-ES" b="1" dirty="0"/>
              <a:t>S.2,SS.4 El Ferrol (A Coruña)-Gijón (Asturias)</a:t>
            </a:r>
          </a:p>
          <a:p>
            <a:r>
              <a:rPr lang="es-ES" b="1" dirty="0"/>
              <a:t>S.2,SS.5 Ferrocarriles Vascongados (Bilbao-San Sebastián)</a:t>
            </a:r>
          </a:p>
          <a:p>
            <a:r>
              <a:rPr lang="es-ES" b="1" dirty="0"/>
              <a:t>S.2, SS.6 Bilbao-Santander</a:t>
            </a:r>
          </a:p>
          <a:p>
            <a:r>
              <a:rPr lang="es-ES" b="1" dirty="0"/>
              <a:t>S.2, SS.7 Calahorra (La Rioja)-</a:t>
            </a:r>
            <a:r>
              <a:rPr lang="es-ES" b="1" dirty="0" err="1"/>
              <a:t>Arnedillo</a:t>
            </a:r>
            <a:r>
              <a:rPr lang="es-ES" b="1" dirty="0"/>
              <a:t> (La </a:t>
            </a:r>
            <a:r>
              <a:rPr lang="es-ES" b="1" dirty="0" smtClean="0"/>
              <a:t>Rioja)</a:t>
            </a:r>
          </a:p>
          <a:p>
            <a:endParaRPr lang="es-ES" b="1" dirty="0" smtClean="0"/>
          </a:p>
          <a:p>
            <a:r>
              <a:rPr lang="es-ES" b="1" dirty="0" smtClean="0"/>
              <a:t>   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3428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10</a:t>
            </a:fld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8604448" y="5988437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AF6D6A2-6341-4497-B92B-B803D8AE94FD}" type="slidenum">
              <a:rPr lang="es-ES" sz="1200">
                <a:solidFill>
                  <a:prstClr val="white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53035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702474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>1.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S.2 Otras líneas del Norte </a:t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000" b="1" dirty="0" smtClean="0">
                <a:solidFill>
                  <a:srgbClr val="92D050"/>
                </a:solidFill>
              </a:rPr>
              <a:t>de </a:t>
            </a:r>
            <a:r>
              <a:rPr lang="es-ES" sz="2000" b="1" dirty="0">
                <a:solidFill>
                  <a:srgbClr val="92D050"/>
                </a:solidFill>
              </a:rPr>
              <a:t>España</a:t>
            </a:r>
            <a:r>
              <a:rPr lang="es-ES" sz="2000" dirty="0">
                <a:solidFill>
                  <a:srgbClr val="92D050"/>
                </a:solidFill>
              </a:rPr>
              <a:t> </a:t>
            </a:r>
            <a:r>
              <a:rPr lang="es-ES" sz="2200" b="1" dirty="0" smtClean="0">
                <a:solidFill>
                  <a:srgbClr val="92D050"/>
                </a:solidFill>
              </a:rPr>
              <a:t> </a:t>
            </a:r>
            <a:r>
              <a:rPr lang="es-ES" sz="2800" b="1" dirty="0">
                <a:solidFill>
                  <a:srgbClr val="92D050"/>
                </a:solidFill>
              </a:rPr>
              <a:t/>
            </a:r>
            <a:br>
              <a:rPr lang="es-ES" sz="2800" b="1" dirty="0">
                <a:solidFill>
                  <a:srgbClr val="92D050"/>
                </a:solidFill>
              </a:rPr>
            </a:br>
            <a:endParaRPr lang="es-ES" sz="2800" b="1" dirty="0">
              <a:solidFill>
                <a:srgbClr val="92D05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pic>
        <p:nvPicPr>
          <p:cNvPr id="819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00933"/>
            <a:ext cx="3168351" cy="342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63637" y="5416515"/>
            <a:ext cx="73807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b="1" dirty="0"/>
              <a:t>Accidente en la línea de Castro </a:t>
            </a:r>
            <a:r>
              <a:rPr lang="es-ES" sz="1200" b="1" dirty="0" err="1"/>
              <a:t>Urdiales</a:t>
            </a:r>
            <a:r>
              <a:rPr lang="es-ES" sz="1200" b="1" dirty="0"/>
              <a:t> </a:t>
            </a:r>
            <a:r>
              <a:rPr lang="es-ES" sz="1200" b="1" dirty="0" smtClean="0"/>
              <a:t>(Cantabria) a </a:t>
            </a:r>
            <a:r>
              <a:rPr lang="es-ES" sz="1200" b="1" dirty="0" err="1" smtClean="0"/>
              <a:t>Translaviña</a:t>
            </a:r>
            <a:r>
              <a:rPr lang="es-ES" sz="1200" b="1" dirty="0" smtClean="0"/>
              <a:t> (</a:t>
            </a:r>
            <a:r>
              <a:rPr lang="es-ES" sz="1200" b="1" dirty="0" err="1" smtClean="0"/>
              <a:t>Bizkaia</a:t>
            </a:r>
            <a:r>
              <a:rPr lang="es-ES" sz="1200" b="1" dirty="0" smtClean="0"/>
              <a:t>), </a:t>
            </a:r>
            <a:r>
              <a:rPr lang="es-ES" sz="1200" b="1" dirty="0"/>
              <a:t>en el puente del Mercadillo. Segunda mitad de 1962. El suceso tuvo lugar cuando un tren </a:t>
            </a:r>
            <a:r>
              <a:rPr lang="es-ES" sz="1200" b="1" dirty="0" smtClean="0"/>
              <a:t>que circulaba de noche, fuera </a:t>
            </a:r>
            <a:r>
              <a:rPr lang="es-ES" sz="1200" b="1" dirty="0"/>
              <a:t>de servicio, </a:t>
            </a:r>
            <a:r>
              <a:rPr lang="es-ES" sz="1200" b="1" dirty="0" smtClean="0"/>
              <a:t>colisionó con un camión que </a:t>
            </a:r>
            <a:r>
              <a:rPr lang="es-ES" sz="1200" b="1" dirty="0"/>
              <a:t>no </a:t>
            </a:r>
            <a:r>
              <a:rPr lang="es-ES" sz="1200" b="1" dirty="0" smtClean="0"/>
              <a:t>había respetado </a:t>
            </a:r>
            <a:r>
              <a:rPr lang="es-ES" sz="1200" b="1" dirty="0"/>
              <a:t>la </a:t>
            </a:r>
            <a:r>
              <a:rPr lang="es-ES" sz="1200" b="1" dirty="0" smtClean="0"/>
              <a:t>señalización, </a:t>
            </a:r>
            <a:r>
              <a:rPr lang="es-ES" sz="1200" b="1" dirty="0"/>
              <a:t>lo que provocó el descarrilamiento y la caída del automotor, un </a:t>
            </a:r>
            <a:r>
              <a:rPr lang="es-ES" sz="1200" b="1" dirty="0" err="1"/>
              <a:t>Brissoneau</a:t>
            </a:r>
            <a:r>
              <a:rPr lang="es-ES" sz="1200" b="1" dirty="0"/>
              <a:t> &amp; </a:t>
            </a:r>
            <a:r>
              <a:rPr lang="es-ES" sz="1200" b="1" dirty="0" err="1"/>
              <a:t>Lotz</a:t>
            </a:r>
            <a:r>
              <a:rPr lang="es-ES" sz="1200" b="1" dirty="0"/>
              <a:t> </a:t>
            </a:r>
            <a:r>
              <a:rPr lang="es-ES" sz="1200" b="1" dirty="0" smtClean="0"/>
              <a:t>, al </a:t>
            </a:r>
            <a:r>
              <a:rPr lang="es-ES" sz="1200" b="1" dirty="0"/>
              <a:t>río. </a:t>
            </a:r>
          </a:p>
        </p:txBody>
      </p:sp>
      <p:pic>
        <p:nvPicPr>
          <p:cNvPr id="8196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75" y="1500933"/>
            <a:ext cx="3767137" cy="342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824645" y="4995866"/>
            <a:ext cx="38530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FSS_F.F._S.2,SS.3,SSS.3.</a:t>
            </a:r>
          </a:p>
          <a:p>
            <a:r>
              <a:rPr lang="es-ES" sz="1000" dirty="0" smtClean="0"/>
              <a:t>5.- </a:t>
            </a:r>
            <a:r>
              <a:rPr lang="es-ES" sz="1000" dirty="0"/>
              <a:t>1 positivo: blanco y negro: papel: vertical; 10,5 x 8 cm. </a:t>
            </a:r>
          </a:p>
          <a:p>
            <a:r>
              <a:rPr lang="es-ES" sz="1000" dirty="0" smtClean="0"/>
              <a:t> </a:t>
            </a:r>
            <a:endParaRPr lang="es-ES" sz="1000" dirty="0"/>
          </a:p>
        </p:txBody>
      </p:sp>
      <p:sp>
        <p:nvSpPr>
          <p:cNvPr id="10" name="9 Rectángulo"/>
          <p:cNvSpPr/>
          <p:nvPr/>
        </p:nvSpPr>
        <p:spPr>
          <a:xfrm>
            <a:off x="971600" y="4971310"/>
            <a:ext cx="38530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FSS_F.F._</a:t>
            </a:r>
            <a:r>
              <a:rPr lang="es-ES" sz="1000" dirty="0" smtClean="0"/>
              <a:t>S.2,SS.3,SSS.3.</a:t>
            </a:r>
          </a:p>
          <a:p>
            <a:r>
              <a:rPr lang="es-ES" sz="1000" dirty="0" smtClean="0"/>
              <a:t>6.- 1 </a:t>
            </a:r>
            <a:r>
              <a:rPr lang="es-ES" sz="1000" dirty="0"/>
              <a:t>positivo: blanco y negro: papel: vertical; 10,5 x 8 </a:t>
            </a:r>
            <a:r>
              <a:rPr lang="es-ES" sz="1000" dirty="0" smtClean="0"/>
              <a:t>cm. </a:t>
            </a:r>
            <a:endParaRPr lang="es-ES" sz="1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2" y="644063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4448" y="6109336"/>
            <a:ext cx="502920" cy="344000"/>
          </a:xfrm>
        </p:spPr>
        <p:txBody>
          <a:bodyPr/>
          <a:lstStyle/>
          <a:p>
            <a:fld id="{EAF6D6A2-6341-4497-B92B-B803D8AE94FD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93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865" y="260648"/>
            <a:ext cx="702474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>1.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S.3 Ferrocarril de Andalucía</a:t>
            </a: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mtClean="0"/>
          </a:p>
          <a:p>
            <a:endParaRPr lang="es-ES" smtClean="0"/>
          </a:p>
          <a:p>
            <a:endParaRPr lang="es-ES" smtClean="0"/>
          </a:p>
          <a:p>
            <a:r>
              <a:rPr lang="es-ES" smtClean="0"/>
              <a:t>    </a:t>
            </a:r>
            <a:endParaRPr lang="es-ES" dirty="0" smtClean="0"/>
          </a:p>
        </p:txBody>
      </p:sp>
      <p:sp>
        <p:nvSpPr>
          <p:cNvPr id="8" name="7 Rectángulo"/>
          <p:cNvSpPr/>
          <p:nvPr/>
        </p:nvSpPr>
        <p:spPr>
          <a:xfrm>
            <a:off x="825668" y="2132856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En diez series: </a:t>
            </a:r>
          </a:p>
          <a:p>
            <a:r>
              <a:rPr lang="es-ES" b="1" dirty="0"/>
              <a:t>S.3,SS.1 Línea Granada-Sierra Nevada.</a:t>
            </a:r>
          </a:p>
          <a:p>
            <a:r>
              <a:rPr lang="es-ES" b="1" dirty="0"/>
              <a:t>S.3,SS.2 Línea Buitrón-San Juan del Puerto (Huelva).</a:t>
            </a:r>
          </a:p>
          <a:p>
            <a:r>
              <a:rPr lang="es-ES" b="1" dirty="0"/>
              <a:t>S.3,SS.3 Tranvía de Linares (Jaén).</a:t>
            </a:r>
          </a:p>
          <a:p>
            <a:r>
              <a:rPr lang="es-ES" b="1" dirty="0"/>
              <a:t>S.3,SS.4 Línea Málaga-Fuengirola.</a:t>
            </a:r>
          </a:p>
          <a:p>
            <a:r>
              <a:rPr lang="es-ES" b="1" dirty="0"/>
              <a:t>S.3,SS.5 Tren minero de las minas de Cala (Huelva) a San Juan </a:t>
            </a:r>
            <a:r>
              <a:rPr lang="es-ES" b="1" dirty="0" err="1"/>
              <a:t>Aznalfarache</a:t>
            </a:r>
            <a:r>
              <a:rPr lang="es-ES" b="1" dirty="0"/>
              <a:t> (Sevilla).</a:t>
            </a:r>
          </a:p>
          <a:p>
            <a:r>
              <a:rPr lang="es-ES" b="1" dirty="0"/>
              <a:t>S.3,SS.6 Tren minero de minas de </a:t>
            </a:r>
            <a:r>
              <a:rPr lang="es-ES" b="1" dirty="0" err="1"/>
              <a:t>Aznalcóllar</a:t>
            </a:r>
            <a:r>
              <a:rPr lang="es-ES" b="1" dirty="0"/>
              <a:t>  al Guadalquivir.</a:t>
            </a:r>
          </a:p>
          <a:p>
            <a:r>
              <a:rPr lang="es-ES" b="1" dirty="0"/>
              <a:t>S.3,SS.7 Sevilla-Alcalá de Guadaira-Carmona (Sevilla).</a:t>
            </a:r>
          </a:p>
          <a:p>
            <a:r>
              <a:rPr lang="es-ES" b="1" dirty="0"/>
              <a:t>S.3,SS.8 Baños de Sierra </a:t>
            </a:r>
            <a:r>
              <a:rPr lang="es-ES" b="1" dirty="0" err="1"/>
              <a:t>Alhamilla</a:t>
            </a:r>
            <a:r>
              <a:rPr lang="es-ES" b="1" dirty="0"/>
              <a:t>-Almería.</a:t>
            </a:r>
          </a:p>
          <a:p>
            <a:r>
              <a:rPr lang="es-ES" b="1" dirty="0"/>
              <a:t>S.3,SS.9 </a:t>
            </a:r>
            <a:r>
              <a:rPr lang="es-ES" b="1" dirty="0" err="1"/>
              <a:t>Gibraleón-Ayamonte</a:t>
            </a:r>
            <a:r>
              <a:rPr lang="es-ES" b="1" dirty="0"/>
              <a:t> (Huelva).</a:t>
            </a:r>
          </a:p>
          <a:p>
            <a:r>
              <a:rPr lang="es-ES" b="1" dirty="0"/>
              <a:t>S.3,SS.10 Sin identificar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80728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53336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40" y="615158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6775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>1</a:t>
            </a:r>
            <a:r>
              <a:rPr lang="es-ES" sz="2200" dirty="0"/>
              <a:t>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S.3 Ferrocarril de Andalucía</a:t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endParaRPr lang="es-ES" sz="2800" b="1" dirty="0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2040703"/>
            <a:ext cx="3456384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3660" y="5483817"/>
            <a:ext cx="36004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sz="1000" dirty="0"/>
              <a:t>FSS_F.F._</a:t>
            </a:r>
            <a:r>
              <a:rPr lang="es-ES" sz="1000" dirty="0" smtClean="0"/>
              <a:t>S.3,SS.6.1. </a:t>
            </a:r>
          </a:p>
          <a:p>
            <a:r>
              <a:rPr lang="es-ES" sz="1000" dirty="0" smtClean="0"/>
              <a:t>1</a:t>
            </a:r>
            <a:r>
              <a:rPr lang="es-ES" sz="1000" dirty="0"/>
              <a:t>.- </a:t>
            </a:r>
            <a:r>
              <a:rPr lang="es-ES" sz="1000" b="1" dirty="0"/>
              <a:t>Vagón de dos ejes del tren de las minas de </a:t>
            </a:r>
            <a:r>
              <a:rPr lang="es-ES" sz="1000" b="1" dirty="0" err="1"/>
              <a:t>Aznalcóllar</a:t>
            </a:r>
            <a:r>
              <a:rPr lang="es-ES" sz="1000" b="1" dirty="0"/>
              <a:t> al Guadalquivir (Sevilla). S/F. (1 negativo: blanco y negro: plástico transparente: horizontal; 4,5 x 6 cm.- 1 positivo: blanco y negro: papel: horizontal; 5 x 6,5 cm). </a:t>
            </a:r>
          </a:p>
        </p:txBody>
      </p:sp>
      <p:pic>
        <p:nvPicPr>
          <p:cNvPr id="921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0" y="2132856"/>
            <a:ext cx="3949222" cy="337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076056" y="5545372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/>
              <a:t>FSS_F.F</a:t>
            </a:r>
            <a:r>
              <a:rPr lang="es-ES" sz="1000" dirty="0"/>
              <a:t>._</a:t>
            </a:r>
            <a:r>
              <a:rPr lang="es-ES" sz="1000" dirty="0" smtClean="0"/>
              <a:t>S.3,SS.4,SSS.1.</a:t>
            </a:r>
          </a:p>
          <a:p>
            <a:r>
              <a:rPr lang="es-ES" sz="1000" dirty="0" smtClean="0"/>
              <a:t>1.- </a:t>
            </a:r>
            <a:r>
              <a:rPr lang="es-ES" sz="1000" b="1" dirty="0" smtClean="0"/>
              <a:t>Construcción de un puente de hormigón de línea Málaga-Fuengirola. </a:t>
            </a:r>
            <a:r>
              <a:rPr lang="es-ES" sz="1000" b="1" dirty="0"/>
              <a:t>S/F. (1 negativo: blanco y negro: plástico transparente: horizontal; 6,5 x 9,5 cm).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62259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5402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9542"/>
            <a:ext cx="1187624" cy="24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77882" y="610539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75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7024744" cy="11705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>1</a:t>
            </a:r>
            <a:r>
              <a:rPr lang="es-ES" sz="2200" dirty="0"/>
              <a:t>. FOTOTECA </a:t>
            </a:r>
            <a:br>
              <a:rPr lang="es-ES" sz="2200" dirty="0"/>
            </a:br>
            <a:r>
              <a:rPr lang="es-ES" sz="2200" dirty="0"/>
              <a:t>       - Fototeca ferrocarriles (1919-1972)</a:t>
            </a:r>
            <a:br>
              <a:rPr lang="es-ES" sz="2200" dirty="0"/>
            </a:br>
            <a:r>
              <a:rPr lang="es-ES" sz="2200" dirty="0"/>
              <a:t>             - S. 4 Ferrocarril de Cataluña</a:t>
            </a:r>
            <a:br>
              <a:rPr lang="es-ES" sz="2200" dirty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endParaRPr lang="es-ES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414866" y="1882279"/>
            <a:ext cx="4536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b="1" dirty="0"/>
          </a:p>
          <a:p>
            <a:pPr algn="just"/>
            <a:endParaRPr lang="es-ES" b="1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7" y="1589749"/>
            <a:ext cx="3593241" cy="439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703328" y="5968036"/>
            <a:ext cx="79857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FSS_F.F._</a:t>
            </a:r>
            <a:r>
              <a:rPr lang="es-ES" sz="1000" dirty="0" smtClean="0"/>
              <a:t>S.4,SS.1,SSS.1_0008.jpg</a:t>
            </a:r>
            <a:endParaRPr lang="es-ES" sz="1000" dirty="0"/>
          </a:p>
          <a:p>
            <a:r>
              <a:rPr lang="es-ES" sz="1000" b="1" dirty="0" smtClean="0"/>
              <a:t>Funicular </a:t>
            </a:r>
            <a:r>
              <a:rPr lang="es-ES" sz="1000" b="1" dirty="0"/>
              <a:t>de Montserrat (Barcelona). S/F. </a:t>
            </a:r>
            <a:endParaRPr lang="es-ES" sz="1000" b="1" dirty="0" smtClean="0"/>
          </a:p>
          <a:p>
            <a:r>
              <a:rPr lang="es-ES" sz="1000" b="1" dirty="0" smtClean="0"/>
              <a:t>(</a:t>
            </a:r>
            <a:r>
              <a:rPr lang="es-ES" sz="1000" b="1" dirty="0"/>
              <a:t>1 positivo: blanco y negro: papel: horizontal; 5 x 6,5 cm).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1" y="6556375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717" y="2648898"/>
            <a:ext cx="3744416" cy="318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414866" y="1412776"/>
            <a:ext cx="46364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/>
              <a:t>Consta sólo de una serie</a:t>
            </a:r>
            <a:r>
              <a:rPr lang="es-ES" sz="1400" b="1" dirty="0" smtClean="0"/>
              <a:t>: </a:t>
            </a:r>
            <a:r>
              <a:rPr lang="es-ES" sz="1400" b="1" dirty="0"/>
              <a:t>S.4,SS.1 Funicular de Montserrat (Barcelona)</a:t>
            </a:r>
          </a:p>
          <a:p>
            <a:endParaRPr lang="es-ES" sz="1400" b="1" dirty="0" smtClean="0"/>
          </a:p>
          <a:p>
            <a:r>
              <a:rPr lang="es-ES" sz="1400" b="1" dirty="0"/>
              <a:t>El tren cremallera de Montserrat fue inaugurado el 6 de octubre de 1892 y se clausuró en 1957.</a:t>
            </a:r>
          </a:p>
          <a:p>
            <a:endParaRPr lang="es-ES" sz="1400" b="1" dirty="0"/>
          </a:p>
        </p:txBody>
      </p:sp>
      <p:sp>
        <p:nvSpPr>
          <p:cNvPr id="8" name="7 Rectángulo"/>
          <p:cNvSpPr/>
          <p:nvPr/>
        </p:nvSpPr>
        <p:spPr>
          <a:xfrm>
            <a:off x="4785717" y="5908992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FSS_F.F._</a:t>
            </a:r>
            <a:r>
              <a:rPr lang="es-ES" sz="1000" dirty="0" smtClean="0"/>
              <a:t>S.4,SS.1,SSS.1_0007.jpg</a:t>
            </a:r>
            <a:endParaRPr lang="es-ES" sz="1000" dirty="0"/>
          </a:p>
          <a:p>
            <a:r>
              <a:rPr lang="es-ES" sz="1000" dirty="0"/>
              <a:t>Funicular de Montserrat (Barcelona). S/F. </a:t>
            </a:r>
          </a:p>
          <a:p>
            <a:r>
              <a:rPr lang="es-ES" sz="1000" dirty="0"/>
              <a:t>(1 positivo: blanco y negro: papel: horizontal; 5 x 6,5 </a:t>
            </a:r>
            <a:r>
              <a:rPr lang="es-ES" sz="1000" dirty="0" smtClean="0"/>
              <a:t>cm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78844" y="6254623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850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3640" y="260648"/>
            <a:ext cx="702474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b="1" dirty="0" smtClean="0"/>
              <a:t/>
            </a:r>
            <a:br>
              <a:rPr lang="es-ES" sz="2200" b="1" dirty="0" smtClean="0"/>
            </a:br>
            <a:r>
              <a:rPr lang="es-ES" sz="2200" dirty="0" smtClean="0">
                <a:effectLst/>
              </a:rPr>
              <a:t>1</a:t>
            </a:r>
            <a:r>
              <a:rPr lang="es-ES" sz="2200" dirty="0">
                <a:effectLst/>
              </a:rPr>
              <a:t>. FOTOTECA </a:t>
            </a:r>
            <a:br>
              <a:rPr lang="es-ES" sz="2200" dirty="0">
                <a:effectLst/>
              </a:rPr>
            </a:br>
            <a:r>
              <a:rPr lang="es-ES" sz="2200" dirty="0">
                <a:effectLst/>
              </a:rPr>
              <a:t>       - Fototeca ferrocarriles (1919-1972)</a:t>
            </a:r>
            <a:br>
              <a:rPr lang="es-ES" sz="2200" dirty="0">
                <a:effectLst/>
              </a:rPr>
            </a:br>
            <a:r>
              <a:rPr lang="es-ES" sz="2200" dirty="0">
                <a:effectLst/>
              </a:rPr>
              <a:t>             - S.5 Actividades lúdicas</a:t>
            </a:r>
            <a:r>
              <a:rPr lang="es-ES" sz="2800" dirty="0">
                <a:effectLst/>
              </a:rPr>
              <a:t/>
            </a:r>
            <a:br>
              <a:rPr lang="es-ES" sz="2800" dirty="0">
                <a:effectLst/>
              </a:rPr>
            </a:br>
            <a:endParaRPr lang="es-ES" sz="2800" dirty="0"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02918" y="1484784"/>
            <a:ext cx="81757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/>
              <a:t>Fotos de celebraciones, comidas, corridas de toros</a:t>
            </a:r>
            <a:r>
              <a:rPr lang="es-ES" sz="1200" b="1" dirty="0" smtClean="0"/>
              <a:t>, </a:t>
            </a:r>
            <a:r>
              <a:rPr lang="es-ES" sz="1200" b="1" dirty="0"/>
              <a:t>fiestas, edificios diversos, </a:t>
            </a:r>
            <a:r>
              <a:rPr lang="es-ES" sz="1200" b="1" dirty="0" smtClean="0"/>
              <a:t>calles </a:t>
            </a:r>
            <a:r>
              <a:rPr lang="es-ES" sz="1200" b="1" dirty="0"/>
              <a:t>de ciudades y pueblos, que probablemente se harían aprovechando el mismo carrete en el que se sacaban las de los ferrocarriles.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dirty="0"/>
          </a:p>
        </p:txBody>
      </p:sp>
      <p:pic>
        <p:nvPicPr>
          <p:cNvPr id="10248" name="Picture 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00" y="2408114"/>
            <a:ext cx="3500734" cy="3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76999" y="5635824"/>
            <a:ext cx="34563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b="1" dirty="0" smtClean="0"/>
              <a:t>Actividades </a:t>
            </a:r>
            <a:r>
              <a:rPr lang="es-ES" sz="1000" b="1" dirty="0"/>
              <a:t>lúdicas. - FSS_F.F._</a:t>
            </a:r>
            <a:r>
              <a:rPr lang="es-ES" sz="1000" b="1" dirty="0" smtClean="0"/>
              <a:t>S.5.4.- Plaza </a:t>
            </a:r>
            <a:r>
              <a:rPr lang="es-ES" sz="1000" b="1" dirty="0"/>
              <a:t>de los Fueros de </a:t>
            </a:r>
            <a:r>
              <a:rPr lang="es-ES" sz="1000" b="1" dirty="0" err="1"/>
              <a:t>Oñati</a:t>
            </a:r>
            <a:r>
              <a:rPr lang="es-ES" sz="1000" b="1" dirty="0"/>
              <a:t> (</a:t>
            </a:r>
            <a:r>
              <a:rPr lang="es-ES" sz="1000" b="1" dirty="0" err="1"/>
              <a:t>Gipuzkoa</a:t>
            </a:r>
            <a:r>
              <a:rPr lang="es-ES" sz="1000" b="1" dirty="0"/>
              <a:t>). </a:t>
            </a:r>
            <a:r>
              <a:rPr lang="es-ES" sz="1000" b="1" dirty="0" err="1"/>
              <a:t>Dantzaris</a:t>
            </a:r>
            <a:r>
              <a:rPr lang="es-ES" sz="1000" b="1" dirty="0"/>
              <a:t> bailando </a:t>
            </a:r>
            <a:r>
              <a:rPr lang="es-ES" sz="1000" b="1" dirty="0" smtClean="0"/>
              <a:t>en la </a:t>
            </a:r>
            <a:r>
              <a:rPr lang="es-ES" sz="1000" b="1" dirty="0"/>
              <a:t>festividad del Corpus Christi. 1960 [APR]. (1 positivo: blanco y negro: papel: vertical; 40 x 30 cm). Pegada a un cartón</a:t>
            </a:r>
            <a:r>
              <a:rPr lang="es-ES" sz="1200" b="1" dirty="0"/>
              <a:t>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644008" y="5805101"/>
            <a:ext cx="42484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/>
              <a:t>Actividades lúdicas. - FSS_F.F._S.5. </a:t>
            </a:r>
          </a:p>
          <a:p>
            <a:r>
              <a:rPr lang="es-ES" sz="1000" b="1" dirty="0" smtClean="0"/>
              <a:t>93.- </a:t>
            </a:r>
            <a:r>
              <a:rPr lang="es-ES" sz="1000" b="1" dirty="0"/>
              <a:t>Procesión del </a:t>
            </a:r>
            <a:r>
              <a:rPr lang="es-ES" sz="1000" b="1" dirty="0" smtClean="0"/>
              <a:t>Rocío </a:t>
            </a:r>
            <a:r>
              <a:rPr lang="es-ES" sz="1000" b="1" dirty="0"/>
              <a:t>en Almonte (Huelva). S/F. (1 negativo: blanco y negro: plástico transparente: horizontal; 5 x 6 cm</a:t>
            </a:r>
            <a:r>
              <a:rPr lang="es-ES" sz="1000" dirty="0"/>
              <a:t>). </a:t>
            </a:r>
          </a:p>
        </p:txBody>
      </p:sp>
      <p:pic>
        <p:nvPicPr>
          <p:cNvPr id="7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68260"/>
            <a:ext cx="3774670" cy="322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75437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27257" y="622662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15</a:t>
            </a:fld>
            <a:endParaRPr lang="es-E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553200"/>
            <a:ext cx="561662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43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795" y="212448"/>
            <a:ext cx="5860268" cy="6001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/>
            <a:r>
              <a:rPr lang="es-ES" sz="2200" dirty="0" smtClean="0">
                <a:effectLst/>
              </a:rPr>
              <a:t>1. FOTOTECA. Fondo </a:t>
            </a:r>
            <a:r>
              <a:rPr lang="es-ES" sz="2200" dirty="0" err="1" smtClean="0">
                <a:effectLst/>
              </a:rPr>
              <a:t>Otazu</a:t>
            </a:r>
            <a:r>
              <a:rPr lang="es-ES" sz="2200" dirty="0" smtClean="0">
                <a:effectLst/>
              </a:rPr>
              <a:t> (1857-1949)</a:t>
            </a:r>
            <a:br>
              <a:rPr lang="es-ES" sz="2200" dirty="0" smtClean="0">
                <a:effectLst/>
              </a:rPr>
            </a:br>
            <a:endParaRPr lang="es-ES" sz="1300" dirty="0">
              <a:solidFill>
                <a:srgbClr val="92D050"/>
              </a:solidFill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3640" y="212447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5370" y="3591937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 smtClean="0">
              <a:solidFill>
                <a:srgbClr val="FF0000"/>
              </a:solidFill>
            </a:endParaRPr>
          </a:p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 smtClean="0">
              <a:solidFill>
                <a:srgbClr val="FF0000"/>
              </a:solidFill>
            </a:endParaRPr>
          </a:p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 smtClean="0">
              <a:solidFill>
                <a:srgbClr val="FF0000"/>
              </a:solidFill>
            </a:endParaRPr>
          </a:p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 smtClean="0">
              <a:solidFill>
                <a:srgbClr val="FF0000"/>
              </a:solidFill>
            </a:endParaRPr>
          </a:p>
          <a:p>
            <a:endParaRPr lang="es-ES" sz="1200" dirty="0"/>
          </a:p>
        </p:txBody>
      </p:sp>
      <p:sp>
        <p:nvSpPr>
          <p:cNvPr id="6" name="5 Rectángulo"/>
          <p:cNvSpPr/>
          <p:nvPr/>
        </p:nvSpPr>
        <p:spPr>
          <a:xfrm>
            <a:off x="646795" y="4941168"/>
            <a:ext cx="26282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FSS_OZ_OTAZU</a:t>
            </a:r>
            <a:r>
              <a:rPr lang="es-ES" sz="1000" dirty="0" smtClean="0"/>
              <a:t>, Caja </a:t>
            </a:r>
            <a:r>
              <a:rPr lang="es-ES" sz="1000" dirty="0"/>
              <a:t>7, </a:t>
            </a:r>
            <a:r>
              <a:rPr lang="es-ES" sz="1000" dirty="0" smtClean="0"/>
              <a:t>204. </a:t>
            </a:r>
            <a:r>
              <a:rPr lang="es-ES" sz="1000" b="1" dirty="0" smtClean="0"/>
              <a:t>Los </a:t>
            </a:r>
            <a:r>
              <a:rPr lang="es-ES" sz="1000" b="1" dirty="0"/>
              <a:t>trillizos Fernando, Iñigo y José María de </a:t>
            </a:r>
            <a:r>
              <a:rPr lang="es-ES" sz="1000" b="1" dirty="0" err="1"/>
              <a:t>Otazu</a:t>
            </a:r>
            <a:r>
              <a:rPr lang="es-ES" sz="1000" b="1" dirty="0"/>
              <a:t> y Zulueta </a:t>
            </a:r>
            <a:r>
              <a:rPr lang="es-ES" sz="1000" b="1" dirty="0" smtClean="0"/>
              <a:t>con su madre</a:t>
            </a:r>
            <a:r>
              <a:rPr lang="es-ES" sz="1000" b="1" dirty="0"/>
              <a:t> </a:t>
            </a:r>
            <a:r>
              <a:rPr lang="es-ES" sz="1000" b="1" dirty="0" smtClean="0"/>
              <a:t> </a:t>
            </a:r>
            <a:r>
              <a:rPr lang="es-ES" sz="1000" b="1" dirty="0"/>
              <a:t>Blanca de Zulueta y </a:t>
            </a:r>
            <a:r>
              <a:rPr lang="es-ES" sz="1000" b="1" dirty="0" err="1"/>
              <a:t>Urquizu</a:t>
            </a:r>
            <a:r>
              <a:rPr lang="es-ES" sz="1000" b="1" dirty="0"/>
              <a:t>. Tarjeta postal no circulada. Papel a la gelatina, vertical; 7,6 x 13,7 y 8,5 x 14,8 cm. Diciembre de 1920. Con una copia.</a:t>
            </a:r>
          </a:p>
          <a:p>
            <a:endParaRPr lang="es-ES" sz="1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547517" y="3408099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FSS_OZ_OTAZU, S.9, Caja 3 Sobre 03_004. </a:t>
            </a:r>
          </a:p>
          <a:p>
            <a:r>
              <a:rPr lang="es-ES" sz="1000" b="1" dirty="0"/>
              <a:t>Los trillizos Fernando, Iñigo y José María de </a:t>
            </a:r>
            <a:r>
              <a:rPr lang="es-ES" sz="1000" b="1" dirty="0" err="1"/>
              <a:t>Otazu</a:t>
            </a:r>
            <a:r>
              <a:rPr lang="es-ES" sz="1000" b="1" dirty="0"/>
              <a:t> y Zulueta en brazos de sus amas de cría: de izq. a dcha. Rita </a:t>
            </a:r>
            <a:r>
              <a:rPr lang="es-ES" sz="1000" b="1" dirty="0" err="1"/>
              <a:t>Arregi</a:t>
            </a:r>
            <a:r>
              <a:rPr lang="es-ES" sz="1000" b="1" dirty="0"/>
              <a:t>, Clara </a:t>
            </a:r>
            <a:r>
              <a:rPr lang="es-ES" sz="1000" b="1" dirty="0" err="1"/>
              <a:t>Makazaga</a:t>
            </a:r>
            <a:r>
              <a:rPr lang="es-ES" sz="1000" b="1" dirty="0"/>
              <a:t> (del caserío </a:t>
            </a:r>
            <a:r>
              <a:rPr lang="es-ES" sz="1000" b="1" dirty="0" err="1"/>
              <a:t>Apotzaetxebarri</a:t>
            </a:r>
            <a:r>
              <a:rPr lang="es-ES" sz="1000" b="1" dirty="0"/>
              <a:t>) y Florencia Zuazua (del caserío </a:t>
            </a:r>
            <a:r>
              <a:rPr lang="es-ES" sz="1000" b="1" dirty="0" err="1"/>
              <a:t>Egillor</a:t>
            </a:r>
            <a:r>
              <a:rPr lang="es-ES" sz="1000" b="1" dirty="0"/>
              <a:t>).  Hacia 1921. Negativo cristal: vertical; 7,8 x 10, 4 cm</a:t>
            </a:r>
          </a:p>
          <a:p>
            <a:endParaRPr lang="es-ES" sz="1000" b="1" dirty="0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76" y="1628799"/>
            <a:ext cx="2673795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516" y="4339508"/>
            <a:ext cx="2420453" cy="219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6019812" y="4917984"/>
            <a:ext cx="27084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FSS_OZ_OTAZU</a:t>
            </a:r>
            <a:r>
              <a:rPr lang="es-ES" sz="1000" dirty="0" smtClean="0"/>
              <a:t>, Caja 7, 209.- </a:t>
            </a:r>
            <a:r>
              <a:rPr lang="es-ES" sz="1000" b="1" dirty="0"/>
              <a:t>Los trillizos </a:t>
            </a:r>
            <a:r>
              <a:rPr lang="es-ES" sz="1000" b="1" dirty="0" err="1"/>
              <a:t>Otazu</a:t>
            </a:r>
            <a:r>
              <a:rPr lang="es-ES" sz="1000" b="1" dirty="0"/>
              <a:t> y Zulueta vestidos de militares. Papel a la gelatina, vertical, 8 x 10,6 cm, 12,7 x 17,7 cm. Hacia 1923. Con copia</a:t>
            </a:r>
            <a:r>
              <a:rPr lang="es-ES" sz="1000" b="1" dirty="0" smtClean="0"/>
              <a:t>. </a:t>
            </a:r>
            <a:r>
              <a:rPr lang="es-ES" sz="1000" b="1" dirty="0"/>
              <a:t>Hacia 1923.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" y="6524625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87" y="6524625"/>
            <a:ext cx="5689401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40482" y="874167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/>
              <a:t>Serie formada por 1.544 unidades de tarjetas postales y fotografías de la familia </a:t>
            </a:r>
            <a:r>
              <a:rPr lang="es-ES" sz="1600" b="1" dirty="0" err="1"/>
              <a:t>Otazu</a:t>
            </a:r>
            <a:r>
              <a:rPr lang="es-ES" sz="1600" b="1" dirty="0"/>
              <a:t>, entre 1857 y 2016, que recientemente han sido donadas a la Fundación Sancho el Sabio.</a:t>
            </a:r>
            <a:br>
              <a:rPr lang="es-ES" sz="1600" b="1" dirty="0"/>
            </a:br>
            <a:endParaRPr lang="es-ES" sz="1600" b="1" dirty="0"/>
          </a:p>
        </p:txBody>
      </p:sp>
      <p:pic>
        <p:nvPicPr>
          <p:cNvPr id="7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17761"/>
            <a:ext cx="31146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6838" y="6113731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67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5604" y="476672"/>
            <a:ext cx="7024744" cy="7920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/>
              <a:t>1. </a:t>
            </a:r>
            <a:r>
              <a:rPr lang="es-ES" sz="2200" dirty="0" smtClean="0"/>
              <a:t>FOTOTECA. Fondo  </a:t>
            </a:r>
            <a:r>
              <a:rPr lang="es-ES" sz="2200" dirty="0" err="1"/>
              <a:t>Otazu</a:t>
            </a:r>
            <a:r>
              <a:rPr lang="es-ES" sz="2200" dirty="0"/>
              <a:t> (1857-1949)</a:t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5576" y="5877272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 err="1"/>
              <a:t>FSS_OZ_OTAZU,Caja</a:t>
            </a:r>
            <a:r>
              <a:rPr lang="es-ES" sz="1000" b="1" dirty="0"/>
              <a:t> </a:t>
            </a:r>
            <a:r>
              <a:rPr lang="es-ES" sz="1000" b="1" dirty="0" smtClean="0"/>
              <a:t>15, N. 9. </a:t>
            </a:r>
            <a:r>
              <a:rPr lang="es-ES" sz="1000" b="1" dirty="0"/>
              <a:t>Retrato de una reunión familiar en </a:t>
            </a:r>
            <a:r>
              <a:rPr lang="es-ES" sz="1000" b="1" dirty="0" err="1"/>
              <a:t>Ciboure</a:t>
            </a:r>
            <a:r>
              <a:rPr lang="es-ES" sz="1000" b="1" dirty="0"/>
              <a:t> (Francia) de los hijos, hijos políticos y nietos de Ramón de Lardizábal y </a:t>
            </a:r>
            <a:r>
              <a:rPr lang="es-ES" sz="1000" b="1" dirty="0" err="1"/>
              <a:t>Otazu</a:t>
            </a:r>
            <a:r>
              <a:rPr lang="es-ES" sz="1000" b="1" dirty="0"/>
              <a:t> con motivo de la inauguración de una cruz votiva en 1883. En el centro un retrato de </a:t>
            </a:r>
            <a:r>
              <a:rPr lang="es-ES" sz="1000" b="1" dirty="0" smtClean="0"/>
              <a:t>Ramón,  </a:t>
            </a:r>
            <a:r>
              <a:rPr lang="es-ES" sz="1000" b="1" dirty="0"/>
              <a:t>fallecido en el mismo prado el 9 de noviembre de 1880</a:t>
            </a:r>
            <a:r>
              <a:rPr lang="es-ES" sz="1000" b="1" dirty="0" smtClean="0"/>
              <a:t>. </a:t>
            </a:r>
            <a:r>
              <a:rPr lang="es-ES" sz="1000" b="1" dirty="0"/>
              <a:t>Hacia 1883. Reproducción.</a:t>
            </a: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621" y="1761780"/>
            <a:ext cx="7035787" cy="365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0432" y="6154271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85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9985" y="836712"/>
            <a:ext cx="6842808" cy="7854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>1. </a:t>
            </a:r>
            <a:r>
              <a:rPr lang="es-ES" sz="2200" dirty="0" smtClean="0"/>
              <a:t>FOTOTECA. Fondo </a:t>
            </a:r>
            <a:r>
              <a:rPr lang="es-ES" sz="2200" dirty="0" err="1"/>
              <a:t>Otazu</a:t>
            </a:r>
            <a:r>
              <a:rPr lang="es-ES" sz="2200" dirty="0"/>
              <a:t> (1857-1949)</a:t>
            </a:r>
            <a:br>
              <a:rPr lang="es-ES" sz="2200" dirty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b="1" dirty="0" smtClean="0">
                <a:solidFill>
                  <a:srgbClr val="92D050"/>
                </a:solidFill>
              </a:rPr>
              <a:t>- </a:t>
            </a:r>
            <a:r>
              <a:rPr lang="es-ES" sz="2400" b="1" dirty="0">
                <a:solidFill>
                  <a:srgbClr val="92D050"/>
                </a:solidFill>
              </a:rPr>
              <a:t>Fototeca </a:t>
            </a:r>
            <a:r>
              <a:rPr lang="es-ES" sz="2400" b="1" dirty="0" err="1">
                <a:solidFill>
                  <a:srgbClr val="92D050"/>
                </a:solidFill>
              </a:rPr>
              <a:t>Otazu</a:t>
            </a:r>
            <a:r>
              <a:rPr lang="es-ES" sz="2400" b="1" dirty="0">
                <a:solidFill>
                  <a:srgbClr val="92D050"/>
                </a:solidFill>
              </a:rPr>
              <a:t> (1857-1949)</a:t>
            </a:r>
            <a:r>
              <a:rPr lang="es-ES" sz="2400" dirty="0">
                <a:solidFill>
                  <a:srgbClr val="92D050"/>
                </a:solidFill>
              </a:rPr>
              <a:t/>
            </a:r>
            <a:br>
              <a:rPr lang="es-ES" sz="2400" dirty="0">
                <a:solidFill>
                  <a:srgbClr val="92D050"/>
                </a:solidFill>
              </a:rPr>
            </a:br>
            <a:r>
              <a:rPr lang="es-ES" sz="2800" b="1" dirty="0">
                <a:solidFill>
                  <a:srgbClr val="92D050"/>
                </a:solidFill>
              </a:rPr>
              <a:t/>
            </a:r>
            <a:br>
              <a:rPr lang="es-ES" sz="2800" b="1" dirty="0">
                <a:solidFill>
                  <a:srgbClr val="92D050"/>
                </a:solidFill>
              </a:rPr>
            </a:br>
            <a:endParaRPr lang="es-ES" sz="2800" b="1" dirty="0">
              <a:solidFill>
                <a:srgbClr val="92D05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3640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    </a:t>
            </a:r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48" y="2012940"/>
            <a:ext cx="6715632" cy="355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971600" y="5810944"/>
            <a:ext cx="73448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b="1" dirty="0"/>
              <a:t>FSS_OZ_OTAZU, S.9, Caja 7, 223 </a:t>
            </a:r>
          </a:p>
          <a:p>
            <a:pPr algn="just"/>
            <a:r>
              <a:rPr lang="es-ES" sz="1000" b="1" dirty="0"/>
              <a:t>El Rey Alfonso XIII, Joaquín Santos Suárez  y Álvaro Caro </a:t>
            </a:r>
            <a:r>
              <a:rPr lang="es-ES" sz="1000" b="1" dirty="0" err="1"/>
              <a:t>Guillamas</a:t>
            </a:r>
            <a:r>
              <a:rPr lang="es-ES" sz="1000" b="1" dirty="0"/>
              <a:t>, Conde de </a:t>
            </a:r>
            <a:r>
              <a:rPr lang="es-ES" sz="1000" b="1" dirty="0" err="1"/>
              <a:t>Torrubia</a:t>
            </a:r>
            <a:r>
              <a:rPr lang="es-ES" sz="1000" b="1" dirty="0"/>
              <a:t>, en una cacería en </a:t>
            </a:r>
            <a:r>
              <a:rPr lang="es-ES" sz="1000" b="1" dirty="0" err="1"/>
              <a:t>Somosaguas</a:t>
            </a:r>
            <a:r>
              <a:rPr lang="es-ES" sz="1000" b="1" dirty="0"/>
              <a:t> en la finca del Marqués de Larios. Papel a la gelatina, vertical; 14,5 x 13,3 cm. Hacia 1930.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71456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16416" y="626970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95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0"/>
            <a:ext cx="7024744" cy="1628800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				2. CARTOGRAFÍA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9994" y="1052736"/>
            <a:ext cx="6777317" cy="2728442"/>
          </a:xfrm>
        </p:spPr>
        <p:txBody>
          <a:bodyPr/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899592" y="699661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b="1" dirty="0" smtClean="0"/>
              <a:t>La colección está formada </a:t>
            </a:r>
            <a:r>
              <a:rPr lang="es-ES" b="1" dirty="0"/>
              <a:t>por cerca de 2.000 ejemplares que van desde el S. XVI a mapas en formato digital del Siglo XXI.</a:t>
            </a:r>
          </a:p>
          <a:p>
            <a:pPr algn="just"/>
            <a:r>
              <a:rPr lang="es-ES" b="1" dirty="0"/>
              <a:t> </a:t>
            </a:r>
            <a:r>
              <a:rPr lang="es-ES" b="1" dirty="0" smtClean="0"/>
              <a:t>   En </a:t>
            </a:r>
            <a:r>
              <a:rPr lang="es-ES" b="1" dirty="0"/>
              <a:t>la cartografía histórica destaca  el  atlas “</a:t>
            </a:r>
            <a:r>
              <a:rPr lang="es-ES" b="1" dirty="0" err="1"/>
              <a:t>Theatrum</a:t>
            </a:r>
            <a:r>
              <a:rPr lang="es-ES" b="1" dirty="0"/>
              <a:t> </a:t>
            </a:r>
            <a:r>
              <a:rPr lang="es-ES" b="1" dirty="0" err="1"/>
              <a:t>Orbis</a:t>
            </a:r>
            <a:r>
              <a:rPr lang="es-ES" b="1" dirty="0"/>
              <a:t> </a:t>
            </a:r>
            <a:r>
              <a:rPr lang="es-ES" b="1" dirty="0" err="1"/>
              <a:t>Terrarum</a:t>
            </a:r>
            <a:r>
              <a:rPr lang="es-ES" b="1" dirty="0"/>
              <a:t>” del cartógrafo de Felipe </a:t>
            </a:r>
            <a:r>
              <a:rPr lang="es-ES" b="1" dirty="0" smtClean="0"/>
              <a:t>II, </a:t>
            </a:r>
            <a:r>
              <a:rPr lang="es-ES" b="1" dirty="0">
                <a:solidFill>
                  <a:srgbClr val="00B0F0"/>
                </a:solidFill>
              </a:rPr>
              <a:t>Abraham </a:t>
            </a:r>
            <a:r>
              <a:rPr lang="es-ES" b="1" dirty="0" err="1">
                <a:solidFill>
                  <a:srgbClr val="00B0F0"/>
                </a:solidFill>
              </a:rPr>
              <a:t>Ortelius</a:t>
            </a:r>
            <a:r>
              <a:rPr lang="es-ES" b="1" dirty="0"/>
              <a:t>, compuesto por 120 grabados y que es considerado el primer atlas moderno o el atlas de </a:t>
            </a:r>
            <a:r>
              <a:rPr lang="es-ES" b="1" dirty="0" err="1">
                <a:solidFill>
                  <a:srgbClr val="00B0F0"/>
                </a:solidFill>
              </a:rPr>
              <a:t>Cornelis</a:t>
            </a:r>
            <a:r>
              <a:rPr lang="es-ES" b="1" dirty="0">
                <a:solidFill>
                  <a:srgbClr val="00B0F0"/>
                </a:solidFill>
              </a:rPr>
              <a:t> Jode</a:t>
            </a:r>
            <a:r>
              <a:rPr lang="es-ES" b="1" dirty="0"/>
              <a:t>, además de mapas de </a:t>
            </a:r>
            <a:r>
              <a:rPr lang="es-ES" b="1" dirty="0" err="1">
                <a:solidFill>
                  <a:srgbClr val="00B0F0"/>
                </a:solidFill>
              </a:rPr>
              <a:t>Mercator</a:t>
            </a:r>
            <a:r>
              <a:rPr lang="es-ES" b="1" dirty="0"/>
              <a:t>, </a:t>
            </a:r>
            <a:r>
              <a:rPr lang="es-ES" b="1" dirty="0" err="1">
                <a:solidFill>
                  <a:srgbClr val="00B0F0"/>
                </a:solidFill>
              </a:rPr>
              <a:t>Hondius</a:t>
            </a:r>
            <a:r>
              <a:rPr lang="es-ES" b="1" dirty="0"/>
              <a:t>, </a:t>
            </a:r>
            <a:r>
              <a:rPr lang="es-ES" b="1" dirty="0" err="1">
                <a:solidFill>
                  <a:srgbClr val="00B0F0"/>
                </a:solidFill>
              </a:rPr>
              <a:t>Jansonius</a:t>
            </a:r>
            <a:r>
              <a:rPr lang="es-ES" b="1" dirty="0"/>
              <a:t>, </a:t>
            </a:r>
            <a:r>
              <a:rPr lang="es-ES" b="1" dirty="0" err="1">
                <a:solidFill>
                  <a:srgbClr val="00B0F0"/>
                </a:solidFill>
              </a:rPr>
              <a:t>Blaeu</a:t>
            </a:r>
            <a:r>
              <a:rPr lang="es-ES" b="1" dirty="0"/>
              <a:t>, </a:t>
            </a:r>
            <a:r>
              <a:rPr lang="es-ES" b="1" dirty="0" err="1">
                <a:solidFill>
                  <a:srgbClr val="00B0F0"/>
                </a:solidFill>
              </a:rPr>
              <a:t>Nolin</a:t>
            </a:r>
            <a:r>
              <a:rPr lang="es-ES" b="1" dirty="0"/>
              <a:t>, etc., y los de los territorios históricos vascos y de Navarra, de </a:t>
            </a:r>
            <a:r>
              <a:rPr lang="es-ES" b="1" dirty="0">
                <a:solidFill>
                  <a:srgbClr val="00B0F0"/>
                </a:solidFill>
              </a:rPr>
              <a:t>Tomás López </a:t>
            </a:r>
            <a:r>
              <a:rPr lang="es-ES" b="1" dirty="0"/>
              <a:t>en el siglo </a:t>
            </a:r>
            <a:r>
              <a:rPr lang="es-ES" b="1" dirty="0" smtClean="0"/>
              <a:t>XVIII </a:t>
            </a:r>
            <a:r>
              <a:rPr lang="es-ES" b="1" dirty="0"/>
              <a:t>y de </a:t>
            </a:r>
            <a:r>
              <a:rPr lang="es-ES" b="1" dirty="0">
                <a:solidFill>
                  <a:srgbClr val="00B0F0"/>
                </a:solidFill>
              </a:rPr>
              <a:t>Francisco Coello</a:t>
            </a:r>
            <a:r>
              <a:rPr lang="es-ES" b="1" dirty="0"/>
              <a:t> en el XIX.</a:t>
            </a: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3600400" cy="25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284984"/>
            <a:ext cx="3456384" cy="25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899592" y="5949280"/>
            <a:ext cx="22525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b="1" dirty="0" err="1"/>
              <a:t>Europam</a:t>
            </a:r>
            <a:r>
              <a:rPr lang="es-ES" sz="1000" b="1" dirty="0"/>
              <a:t>, </a:t>
            </a:r>
            <a:r>
              <a:rPr lang="es-ES" sz="1000" b="1" dirty="0" err="1"/>
              <a:t>sive</a:t>
            </a:r>
            <a:r>
              <a:rPr lang="es-ES" sz="1000" b="1" dirty="0"/>
              <a:t> </a:t>
            </a:r>
            <a:r>
              <a:rPr lang="es-ES" sz="1000" b="1" dirty="0" err="1"/>
              <a:t>Celticam</a:t>
            </a:r>
            <a:r>
              <a:rPr lang="es-ES" sz="1000" b="1" dirty="0"/>
              <a:t> </a:t>
            </a:r>
            <a:r>
              <a:rPr lang="es-ES" sz="1000" b="1" dirty="0" err="1" smtClean="0"/>
              <a:t>veterem</a:t>
            </a:r>
            <a:r>
              <a:rPr lang="es-ES" sz="1000" dirty="0" smtClean="0"/>
              <a:t>.</a:t>
            </a:r>
          </a:p>
          <a:p>
            <a:r>
              <a:rPr lang="es-ES" sz="1000" dirty="0"/>
              <a:t>MAP OR 18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900383" y="5894516"/>
            <a:ext cx="3704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/>
              <a:t>Biscaia, </a:t>
            </a:r>
            <a:r>
              <a:rPr lang="pt-BR" sz="1000" b="1" dirty="0" err="1"/>
              <a:t>Álava</a:t>
            </a:r>
            <a:r>
              <a:rPr lang="pt-BR" sz="1000" b="1" dirty="0"/>
              <a:t>, et </a:t>
            </a:r>
            <a:r>
              <a:rPr lang="pt-BR" sz="1000" b="1" dirty="0" err="1"/>
              <a:t>Guipuscoa</a:t>
            </a:r>
            <a:r>
              <a:rPr lang="pt-BR" sz="1000" b="1" dirty="0"/>
              <a:t> </a:t>
            </a:r>
            <a:r>
              <a:rPr lang="pt-BR" sz="1000" b="1" dirty="0" err="1"/>
              <a:t>Cantabriae</a:t>
            </a:r>
            <a:r>
              <a:rPr lang="pt-BR" sz="1000" b="1" dirty="0"/>
              <a:t> </a:t>
            </a:r>
            <a:r>
              <a:rPr lang="pt-BR" sz="1000" b="1" dirty="0" err="1"/>
              <a:t>veteris</a:t>
            </a:r>
            <a:r>
              <a:rPr lang="pt-BR" sz="1000" b="1" dirty="0"/>
              <a:t> </a:t>
            </a:r>
            <a:r>
              <a:rPr lang="pt-BR" sz="1000" b="1" dirty="0" smtClean="0"/>
              <a:t>partes</a:t>
            </a:r>
          </a:p>
          <a:p>
            <a:r>
              <a:rPr lang="pt-BR" sz="1000" dirty="0" smtClean="0"/>
              <a:t>MAP CV 1	</a:t>
            </a:r>
            <a:endParaRPr lang="es-ES" sz="1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19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7" y="640080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4448" y="6135196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912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0"/>
            <a:ext cx="7024744" cy="1628800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					3. CARTELES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484785"/>
            <a:ext cx="6777317" cy="2728442"/>
          </a:xfrm>
        </p:spPr>
        <p:txBody>
          <a:bodyPr/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300711" y="908720"/>
            <a:ext cx="691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b="1" dirty="0" smtClean="0"/>
              <a:t>Fondo </a:t>
            </a:r>
            <a:r>
              <a:rPr lang="es-ES" b="1" dirty="0"/>
              <a:t>de varios miles de carteles con una amplia categoría temática y cronológica, desde el más antiguo, taurino, de finales del S.XVIII hasta los carteles callejeros de la Transición o el de la última edición del Festival de Cine de Donostia.</a:t>
            </a:r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32469"/>
            <a:ext cx="2109787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39552" y="6115751"/>
            <a:ext cx="42175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/>
              <a:t>[</a:t>
            </a:r>
            <a:r>
              <a:rPr lang="es-ES" sz="1000" b="1" dirty="0"/>
              <a:t>Requeté tocando la corneta] </a:t>
            </a:r>
            <a:r>
              <a:rPr lang="es-ES" sz="1000" b="1" dirty="0" smtClean="0"/>
              <a:t>.- [</a:t>
            </a:r>
            <a:r>
              <a:rPr lang="es-ES" sz="1000" b="1" dirty="0" err="1" smtClean="0"/>
              <a:t>ca</a:t>
            </a:r>
            <a:r>
              <a:rPr lang="es-ES" sz="1000" b="1" dirty="0" smtClean="0"/>
              <a:t>. 193</a:t>
            </a:r>
            <a:r>
              <a:rPr lang="es-ES" sz="1000" dirty="0" smtClean="0"/>
              <a:t>7]</a:t>
            </a:r>
          </a:p>
          <a:p>
            <a:r>
              <a:rPr lang="es-ES" sz="1000" dirty="0" smtClean="0"/>
              <a:t>CAR ANT 37</a:t>
            </a:r>
            <a:endParaRPr lang="es-ES" sz="1000" dirty="0"/>
          </a:p>
        </p:txBody>
      </p:sp>
      <p:pic>
        <p:nvPicPr>
          <p:cNvPr id="3075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64904"/>
            <a:ext cx="5076056" cy="332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3491880" y="6093296"/>
            <a:ext cx="5148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/>
              <a:t>Saint </a:t>
            </a:r>
            <a:r>
              <a:rPr lang="fr-FR" sz="1000" b="1" dirty="0" err="1"/>
              <a:t>Sebastien</a:t>
            </a:r>
            <a:r>
              <a:rPr lang="fr-FR" sz="1000" b="1" dirty="0"/>
              <a:t>, Espagne : grand </a:t>
            </a:r>
            <a:r>
              <a:rPr lang="fr-FR" sz="1000" b="1" dirty="0" err="1"/>
              <a:t>etablissement</a:t>
            </a:r>
            <a:r>
              <a:rPr lang="fr-FR" sz="1000" b="1" dirty="0"/>
              <a:t> de bains "La Perla del </a:t>
            </a:r>
            <a:r>
              <a:rPr lang="fr-FR" sz="1000" b="1" dirty="0" err="1" smtClean="0"/>
              <a:t>Océano</a:t>
            </a:r>
            <a:r>
              <a:rPr lang="fr-FR" sz="1000" b="1" dirty="0" smtClean="0"/>
              <a:t>« . [1912?</a:t>
            </a:r>
            <a:r>
              <a:rPr lang="fr-FR" sz="1000" dirty="0" smtClean="0"/>
              <a:t>]. CAR ANT 24</a:t>
            </a:r>
            <a:endParaRPr lang="es-ES" sz="1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" y="6546850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40" y="621410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529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6016" y="188640"/>
            <a:ext cx="3600400" cy="864096"/>
          </a:xfrm>
        </p:spPr>
        <p:txBody>
          <a:bodyPr>
            <a:normAutofit fontScale="90000"/>
          </a:bodyPr>
          <a:lstStyle/>
          <a:p>
            <a:r>
              <a:rPr lang="es-ES" sz="2800" b="1" dirty="0" smtClean="0"/>
              <a:t>4. PEGATINAS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5220072" y="1543636"/>
            <a:ext cx="3456384" cy="4681695"/>
          </a:xfrm>
        </p:spPr>
        <p:txBody>
          <a:bodyPr>
            <a:normAutofit/>
          </a:bodyPr>
          <a:lstStyle/>
          <a:p>
            <a:r>
              <a:rPr lang="es-ES" sz="2000" dirty="0"/>
              <a:t> </a:t>
            </a:r>
            <a:r>
              <a:rPr lang="es-ES" sz="2000" b="1" dirty="0" smtClean="0"/>
              <a:t>Importantes </a:t>
            </a:r>
            <a:r>
              <a:rPr lang="es-ES" sz="2000" b="1" dirty="0"/>
              <a:t>por su valor iconográfico y documental, estos pequeños adhesivos sintetizan en un eslogan o en una simple imagen </a:t>
            </a:r>
            <a:r>
              <a:rPr lang="es-ES" sz="2000" b="1" dirty="0" smtClean="0"/>
              <a:t>el </a:t>
            </a:r>
            <a:r>
              <a:rPr lang="es-ES" sz="2000" b="1" dirty="0"/>
              <a:t>pasado reciente de este país desde el punto de vista histórico, cultural y sociológico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36325" y="119675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36325" y="5710019"/>
            <a:ext cx="3672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"</a:t>
            </a:r>
            <a:r>
              <a:rPr lang="es-ES" sz="1000" b="1" dirty="0"/>
              <a:t>Amo a mi </a:t>
            </a:r>
            <a:r>
              <a:rPr lang="es-ES" sz="1000" b="1" dirty="0" smtClean="0"/>
              <a:t>país profundamente “me </a:t>
            </a:r>
            <a:r>
              <a:rPr lang="es-ES" sz="1000" b="1" dirty="0"/>
              <a:t>da rabia (mi país</a:t>
            </a:r>
            <a:r>
              <a:rPr lang="es-ES" sz="1000" b="1" dirty="0" smtClean="0"/>
              <a:t>)…” . </a:t>
            </a:r>
            <a:r>
              <a:rPr lang="es-ES" sz="1000" b="1" dirty="0"/>
              <a:t>Jorge </a:t>
            </a:r>
            <a:r>
              <a:rPr lang="es-ES" sz="1000" b="1" dirty="0" err="1"/>
              <a:t>Oteiza</a:t>
            </a:r>
            <a:r>
              <a:rPr lang="es-ES" sz="1000" b="1" dirty="0"/>
              <a:t>. </a:t>
            </a:r>
            <a:r>
              <a:rPr lang="es-ES" sz="1000" b="1" dirty="0" smtClean="0"/>
              <a:t>S.f. </a:t>
            </a:r>
            <a:r>
              <a:rPr lang="es-ES" sz="1000" b="1" dirty="0"/>
              <a:t>PEG A-1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8" y="6514454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0" y="908720"/>
            <a:ext cx="4109802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0432" y="6095990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351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6016" y="188640"/>
            <a:ext cx="3600400" cy="1143000"/>
          </a:xfrm>
        </p:spPr>
        <p:txBody>
          <a:bodyPr>
            <a:normAutofit fontScale="90000"/>
          </a:bodyPr>
          <a:lstStyle/>
          <a:p>
            <a:r>
              <a:rPr lang="es-ES" sz="2800" b="1" dirty="0" smtClean="0"/>
              <a:t>4. PEGATINAS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59564" y="1412776"/>
            <a:ext cx="3812436" cy="4393664"/>
          </a:xfrm>
        </p:spPr>
        <p:txBody>
          <a:bodyPr/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endParaRPr lang="es-ES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3452396" cy="337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759564" y="5877272"/>
            <a:ext cx="31643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 err="1"/>
              <a:t>Londres’ko</a:t>
            </a:r>
            <a:r>
              <a:rPr lang="es-ES" sz="1000" b="1" dirty="0"/>
              <a:t> </a:t>
            </a:r>
            <a:r>
              <a:rPr lang="es-ES" sz="1000" b="1" dirty="0" err="1"/>
              <a:t>Euskal</a:t>
            </a:r>
            <a:r>
              <a:rPr lang="es-ES" sz="1000" b="1" dirty="0"/>
              <a:t> Etxea  : </a:t>
            </a:r>
            <a:r>
              <a:rPr lang="es-ES" sz="1000" b="1" dirty="0" err="1"/>
              <a:t>guk</a:t>
            </a:r>
            <a:r>
              <a:rPr lang="es-ES" sz="1000" b="1" dirty="0"/>
              <a:t> </a:t>
            </a:r>
            <a:r>
              <a:rPr lang="es-ES" sz="1000" b="1" dirty="0" err="1"/>
              <a:t>Londres’en</a:t>
            </a:r>
            <a:r>
              <a:rPr lang="es-ES" sz="1000" b="1" dirty="0"/>
              <a:t> </a:t>
            </a:r>
            <a:r>
              <a:rPr lang="es-ES" sz="1000" b="1" dirty="0" err="1"/>
              <a:t>euskeraz</a:t>
            </a:r>
            <a:r>
              <a:rPr lang="es-ES" sz="1000" b="1" dirty="0"/>
              <a:t> eta </a:t>
            </a:r>
            <a:r>
              <a:rPr lang="es-ES" sz="1000" b="1" dirty="0" err="1"/>
              <a:t>zuk</a:t>
            </a:r>
            <a:r>
              <a:rPr lang="es-ES" sz="1000" b="1" dirty="0"/>
              <a:t> </a:t>
            </a:r>
            <a:r>
              <a:rPr lang="es-ES" sz="1000" b="1" dirty="0" err="1" smtClean="0"/>
              <a:t>emen</a:t>
            </a:r>
            <a:r>
              <a:rPr lang="es-ES" sz="1000" b="1" dirty="0" smtClean="0"/>
              <a:t>__?. 1978. </a:t>
            </a:r>
            <a:r>
              <a:rPr lang="es-ES" sz="1000" dirty="0" smtClean="0"/>
              <a:t>PEG </a:t>
            </a:r>
            <a:r>
              <a:rPr lang="es-ES" sz="1000" dirty="0" smtClean="0"/>
              <a:t>A-3.8</a:t>
            </a:r>
            <a:r>
              <a:rPr lang="es-ES" sz="1000" b="1" dirty="0" smtClean="0"/>
              <a:t> </a:t>
            </a:r>
            <a:endParaRPr lang="es-ES" sz="1000" b="1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53200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>
            <a:hlinkClick r:id="rId6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22438"/>
            <a:ext cx="3240360" cy="357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148064" y="5804336"/>
            <a:ext cx="35301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b="1" dirty="0"/>
              <a:t>Amnistía para los delitos de la mujer </a:t>
            </a:r>
            <a:r>
              <a:rPr lang="es-ES" sz="1000" b="1" dirty="0" smtClean="0"/>
              <a:t>. 1977</a:t>
            </a:r>
            <a:r>
              <a:rPr lang="es-ES" sz="1000" dirty="0" smtClean="0"/>
              <a:t>?. PEG A-1</a:t>
            </a:r>
            <a:endParaRPr lang="es-ES" sz="1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26738" y="625144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309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36725" y="238418"/>
            <a:ext cx="3160339" cy="1143000"/>
          </a:xfrm>
        </p:spPr>
        <p:txBody>
          <a:bodyPr>
            <a:normAutofit fontScale="90000"/>
          </a:bodyPr>
          <a:lstStyle/>
          <a:p>
            <a:r>
              <a:rPr lang="es-ES" sz="2800" b="1" dirty="0" smtClean="0"/>
              <a:t>5. FACTURAS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55576" y="1052736"/>
            <a:ext cx="7776864" cy="1008112"/>
          </a:xfrm>
        </p:spPr>
        <p:txBody>
          <a:bodyPr>
            <a:normAutofit fontScale="25000" lnSpcReduction="20000"/>
          </a:bodyPr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pPr algn="just"/>
            <a:r>
              <a:rPr lang="es-ES" sz="6400" b="1" dirty="0" smtClean="0"/>
              <a:t>Archivo, singular, </a:t>
            </a:r>
            <a:r>
              <a:rPr lang="es-ES" sz="9600" b="1" dirty="0" smtClean="0">
                <a:solidFill>
                  <a:srgbClr val="00B0F0"/>
                </a:solidFill>
              </a:rPr>
              <a:t>gráfico </a:t>
            </a:r>
            <a:r>
              <a:rPr lang="es-ES" sz="9600" b="1" dirty="0">
                <a:solidFill>
                  <a:srgbClr val="00B0F0"/>
                </a:solidFill>
              </a:rPr>
              <a:t>e </a:t>
            </a:r>
            <a:r>
              <a:rPr lang="es-ES" sz="9600" b="1" dirty="0" smtClean="0">
                <a:solidFill>
                  <a:srgbClr val="00B0F0"/>
                </a:solidFill>
              </a:rPr>
              <a:t>histórico </a:t>
            </a:r>
            <a:r>
              <a:rPr lang="es-ES" sz="6400" b="1" dirty="0" smtClean="0"/>
              <a:t>de facturas y recibos emitidos por industrias</a:t>
            </a:r>
            <a:r>
              <a:rPr lang="es-ES" sz="6400" b="1" dirty="0"/>
              <a:t>, </a:t>
            </a:r>
            <a:r>
              <a:rPr lang="es-ES" sz="6400" b="1" dirty="0" smtClean="0"/>
              <a:t>instituciones, comercios </a:t>
            </a:r>
            <a:r>
              <a:rPr lang="es-ES" sz="6400" b="1" dirty="0"/>
              <a:t>y </a:t>
            </a:r>
            <a:r>
              <a:rPr lang="es-ES" sz="6400" b="1" dirty="0" smtClean="0"/>
              <a:t>profesionales de Vitoria </a:t>
            </a:r>
            <a:r>
              <a:rPr lang="es-ES" sz="6400" b="1" dirty="0"/>
              <a:t>hasta </a:t>
            </a:r>
            <a:r>
              <a:rPr lang="es-ES" sz="6400" b="1" dirty="0" smtClean="0"/>
              <a:t>1975. Todavía </a:t>
            </a:r>
            <a:r>
              <a:rPr lang="es-ES" sz="6400" b="1" dirty="0"/>
              <a:t>algunos de </a:t>
            </a:r>
            <a:r>
              <a:rPr lang="es-ES" sz="6400" b="1" dirty="0" smtClean="0"/>
              <a:t>ellos </a:t>
            </a:r>
            <a:r>
              <a:rPr lang="es-ES" sz="6400" b="1" dirty="0"/>
              <a:t>siguen en actividad o lo han estado hasta fechas </a:t>
            </a:r>
            <a:r>
              <a:rPr lang="es-ES" sz="6400" b="1" dirty="0" smtClean="0"/>
              <a:t>recientes.</a:t>
            </a:r>
            <a:endParaRPr lang="es-ES" sz="6400" b="1" dirty="0"/>
          </a:p>
        </p:txBody>
      </p:sp>
      <p:pic>
        <p:nvPicPr>
          <p:cNvPr id="6149" name="Picture 5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0072" y="2448313"/>
            <a:ext cx="3359447" cy="356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36325" y="119675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67" y="116632"/>
            <a:ext cx="8477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9468"/>
            <a:ext cx="402516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788024" y="6165304"/>
            <a:ext cx="33123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err="1" smtClean="0"/>
              <a:t>Bases_de_datos</a:t>
            </a:r>
            <a:r>
              <a:rPr lang="es-ES" sz="1000" dirty="0" smtClean="0"/>
              <a:t>. Facturas. </a:t>
            </a:r>
            <a:r>
              <a:rPr lang="es-ES" sz="1000" b="1" dirty="0" smtClean="0"/>
              <a:t>Casa Goya</a:t>
            </a:r>
            <a:r>
              <a:rPr lang="es-ES" sz="1000" dirty="0" smtClean="0"/>
              <a:t>. FAC127</a:t>
            </a:r>
            <a:endParaRPr lang="es-ES" sz="1000" dirty="0"/>
          </a:p>
        </p:txBody>
      </p:sp>
      <p:sp>
        <p:nvSpPr>
          <p:cNvPr id="7" name="6 Rectángulo"/>
          <p:cNvSpPr/>
          <p:nvPr/>
        </p:nvSpPr>
        <p:spPr>
          <a:xfrm>
            <a:off x="467544" y="6127539"/>
            <a:ext cx="3600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err="1" smtClean="0"/>
              <a:t>Bases_de_datos</a:t>
            </a:r>
            <a:r>
              <a:rPr lang="es-ES" sz="1000" dirty="0" smtClean="0"/>
              <a:t>. Facturas</a:t>
            </a:r>
            <a:r>
              <a:rPr lang="es-ES" sz="1000" dirty="0"/>
              <a:t>.</a:t>
            </a:r>
          </a:p>
          <a:p>
            <a:r>
              <a:rPr lang="es-ES" sz="1000" b="1" dirty="0"/>
              <a:t>Auxilio Social 1939</a:t>
            </a:r>
            <a:r>
              <a:rPr lang="es-ES" sz="1000" dirty="0"/>
              <a:t>. FAC068</a:t>
            </a:r>
          </a:p>
          <a:p>
            <a:endParaRPr lang="es-ES" sz="10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376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41" y="6675437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0432" y="624198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2019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16322"/>
            <a:ext cx="6048672" cy="998984"/>
          </a:xfrm>
        </p:spPr>
        <p:txBody>
          <a:bodyPr>
            <a:noAutofit/>
          </a:bodyPr>
          <a:lstStyle/>
          <a:p>
            <a:r>
              <a:rPr lang="es-ES" sz="2400" b="1" dirty="0" smtClean="0"/>
              <a:t>6. PATRIMONIO ARTÍSTICO. Colección patrimonial de la Fundación Caja Vital </a:t>
            </a:r>
            <a:r>
              <a:rPr lang="es-ES" sz="2400" b="1" dirty="0" err="1" smtClean="0"/>
              <a:t>Kutxa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55576" y="1628800"/>
            <a:ext cx="7776864" cy="47449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</a:t>
            </a:r>
            <a:r>
              <a:rPr lang="es-ES" b="1" dirty="0" smtClean="0"/>
              <a:t>Desde </a:t>
            </a:r>
            <a:r>
              <a:rPr lang="es-ES" b="1" dirty="0"/>
              <a:t>sus </a:t>
            </a:r>
            <a:r>
              <a:rPr lang="es-ES" b="1" dirty="0" smtClean="0"/>
              <a:t>inicios, </a:t>
            </a:r>
            <a:r>
              <a:rPr lang="es-ES" b="1" dirty="0"/>
              <a:t>las </a:t>
            </a:r>
            <a:r>
              <a:rPr lang="es-ES" b="1" dirty="0">
                <a:solidFill>
                  <a:srgbClr val="00B050"/>
                </a:solidFill>
              </a:rPr>
              <a:t>Cajas de </a:t>
            </a:r>
            <a:r>
              <a:rPr lang="es-ES" b="1" dirty="0" smtClean="0">
                <a:solidFill>
                  <a:srgbClr val="00B050"/>
                </a:solidFill>
              </a:rPr>
              <a:t>Ahorros </a:t>
            </a:r>
            <a:r>
              <a:rPr lang="es-ES" b="1" dirty="0">
                <a:solidFill>
                  <a:srgbClr val="00B050"/>
                </a:solidFill>
              </a:rPr>
              <a:t>de Vitoria y Álava </a:t>
            </a:r>
            <a:r>
              <a:rPr lang="es-ES" b="1" dirty="0"/>
              <a:t>(Municipal, Provincial y Vital) han desarrollado una intensa labor de </a:t>
            </a:r>
            <a:r>
              <a:rPr lang="es-ES" b="1" dirty="0">
                <a:solidFill>
                  <a:srgbClr val="00B050"/>
                </a:solidFill>
              </a:rPr>
              <a:t>mecenazgo</a:t>
            </a:r>
            <a:r>
              <a:rPr lang="es-ES" b="1" dirty="0"/>
              <a:t> y </a:t>
            </a:r>
            <a:r>
              <a:rPr lang="es-ES" b="1" dirty="0">
                <a:solidFill>
                  <a:srgbClr val="00B050"/>
                </a:solidFill>
              </a:rPr>
              <a:t>patrocinio</a:t>
            </a:r>
            <a:r>
              <a:rPr lang="es-ES" b="1" dirty="0"/>
              <a:t> de la cultura en general, y del </a:t>
            </a:r>
            <a:r>
              <a:rPr lang="es-ES" sz="4000" b="1" dirty="0" smtClean="0">
                <a:solidFill>
                  <a:srgbClr val="00B050"/>
                </a:solidFill>
              </a:rPr>
              <a:t>ARTE</a:t>
            </a:r>
            <a:r>
              <a:rPr lang="es-ES" b="1" dirty="0" smtClean="0"/>
              <a:t> </a:t>
            </a:r>
            <a:r>
              <a:rPr lang="es-ES" b="1" dirty="0"/>
              <a:t>en particular,  a través de sus distintas manifestaciones. </a:t>
            </a:r>
          </a:p>
          <a:p>
            <a:pPr algn="just"/>
            <a:r>
              <a:rPr lang="es-ES" b="1" dirty="0"/>
              <a:t>   Por primera vez se va a dar a conocer íntegramente esta colección  patrimonial formada por </a:t>
            </a:r>
            <a:r>
              <a:rPr lang="es-ES" b="1" dirty="0" smtClean="0"/>
              <a:t>más de </a:t>
            </a:r>
            <a:r>
              <a:rPr lang="es-ES" b="1" dirty="0" smtClean="0">
                <a:solidFill>
                  <a:srgbClr val="00B050"/>
                </a:solidFill>
              </a:rPr>
              <a:t>5.000</a:t>
            </a:r>
            <a:r>
              <a:rPr lang="es-ES" b="1" dirty="0" smtClean="0"/>
              <a:t> </a:t>
            </a:r>
            <a:r>
              <a:rPr lang="es-ES" b="1" dirty="0"/>
              <a:t>objetos y obras de arte. </a:t>
            </a:r>
          </a:p>
          <a:p>
            <a:pPr algn="just"/>
            <a:r>
              <a:rPr lang="es-ES" b="1" dirty="0"/>
              <a:t>    Se trata de una vasta y compleja colección, </a:t>
            </a:r>
            <a:r>
              <a:rPr lang="es-ES" b="1" dirty="0" smtClean="0"/>
              <a:t> con un </a:t>
            </a:r>
            <a:r>
              <a:rPr lang="es-ES" b="1" dirty="0"/>
              <a:t>núcleo importante de objetos de buena e incluso </a:t>
            </a:r>
            <a:r>
              <a:rPr lang="es-ES" b="1" dirty="0">
                <a:solidFill>
                  <a:srgbClr val="00B050"/>
                </a:solidFill>
              </a:rPr>
              <a:t>excelente calidad</a:t>
            </a:r>
            <a:r>
              <a:rPr lang="es-ES" b="1" dirty="0"/>
              <a:t>.</a:t>
            </a:r>
          </a:p>
          <a:p>
            <a:pPr algn="just"/>
            <a:endParaRPr lang="es-ES" dirty="0"/>
          </a:p>
          <a:p>
            <a:pPr marL="68580" indent="0">
              <a:buNone/>
            </a:pP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76662"/>
            <a:ext cx="8477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40648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52641" y="615158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998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87824" y="116632"/>
            <a:ext cx="5400600" cy="692696"/>
          </a:xfrm>
        </p:spPr>
        <p:txBody>
          <a:bodyPr>
            <a:normAutofit/>
          </a:bodyPr>
          <a:lstStyle/>
          <a:p>
            <a:r>
              <a:rPr lang="es-ES" sz="2000" b="1" dirty="0"/>
              <a:t>6. </a:t>
            </a:r>
            <a:r>
              <a:rPr lang="es-ES" sz="2000" b="1" dirty="0" smtClean="0"/>
              <a:t>PATRIMONIO ARTÍSTICO. Fondo antiguo</a:t>
            </a:r>
            <a:endParaRPr lang="es-ES" sz="2200" b="1" dirty="0">
              <a:solidFill>
                <a:srgbClr val="92D050"/>
              </a:solidFill>
            </a:endParaRPr>
          </a:p>
        </p:txBody>
      </p:sp>
      <p:pic>
        <p:nvPicPr>
          <p:cNvPr id="5122" name="Picture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1909" y="3212976"/>
            <a:ext cx="4431258" cy="290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152" y="3284984"/>
            <a:ext cx="2448272" cy="276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971600" y="6129346"/>
            <a:ext cx="40324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 smtClean="0"/>
              <a:t>N.1602</a:t>
            </a:r>
            <a:r>
              <a:rPr lang="es-ES" sz="1000" b="1" dirty="0"/>
              <a:t>. Paisaje con pastores. </a:t>
            </a:r>
            <a:r>
              <a:rPr lang="es-ES" sz="1000" b="1" dirty="0" smtClean="0"/>
              <a:t>S.XVIII o XIX</a:t>
            </a:r>
            <a:endParaRPr lang="es-ES" sz="1000" b="1" dirty="0"/>
          </a:p>
        </p:txBody>
      </p:sp>
      <p:sp>
        <p:nvSpPr>
          <p:cNvPr id="6" name="5 Rectángulo"/>
          <p:cNvSpPr/>
          <p:nvPr/>
        </p:nvSpPr>
        <p:spPr>
          <a:xfrm>
            <a:off x="5940151" y="6151740"/>
            <a:ext cx="2708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 smtClean="0"/>
              <a:t>N. </a:t>
            </a:r>
            <a:r>
              <a:rPr lang="es-ES" sz="1000" b="1" dirty="0"/>
              <a:t>0594. Piedad. Escuela castellana, hacía 1500</a:t>
            </a:r>
          </a:p>
        </p:txBody>
      </p:sp>
      <p:sp>
        <p:nvSpPr>
          <p:cNvPr id="7" name="6 Rectángulo"/>
          <p:cNvSpPr/>
          <p:nvPr/>
        </p:nvSpPr>
        <p:spPr>
          <a:xfrm>
            <a:off x="971600" y="112474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 smtClean="0"/>
              <a:t>   El </a:t>
            </a:r>
            <a:r>
              <a:rPr lang="es-ES" b="1" dirty="0"/>
              <a:t>fondo </a:t>
            </a:r>
            <a:r>
              <a:rPr lang="es-ES" b="1" dirty="0" smtClean="0"/>
              <a:t>antiguo está </a:t>
            </a:r>
            <a:r>
              <a:rPr lang="es-ES" b="1" dirty="0"/>
              <a:t>compuesto por casi un </a:t>
            </a:r>
            <a:r>
              <a:rPr lang="es-ES" b="1" dirty="0">
                <a:solidFill>
                  <a:srgbClr val="00B050"/>
                </a:solidFill>
              </a:rPr>
              <a:t>centenar de pinturas y </a:t>
            </a:r>
            <a:r>
              <a:rPr lang="es-ES" b="1" dirty="0" smtClean="0">
                <a:solidFill>
                  <a:srgbClr val="00B050"/>
                </a:solidFill>
              </a:rPr>
              <a:t>esculturas</a:t>
            </a:r>
            <a:r>
              <a:rPr lang="es-ES" b="1" dirty="0" smtClean="0"/>
              <a:t>, </a:t>
            </a:r>
            <a:r>
              <a:rPr lang="es-ES" b="1" dirty="0"/>
              <a:t>unos </a:t>
            </a:r>
            <a:r>
              <a:rPr lang="es-ES" b="1" dirty="0">
                <a:solidFill>
                  <a:srgbClr val="00B050"/>
                </a:solidFill>
              </a:rPr>
              <a:t>quinientas grabados y litografías</a:t>
            </a:r>
            <a:r>
              <a:rPr lang="es-ES" b="1" dirty="0"/>
              <a:t>, así como  por otras piezas de </a:t>
            </a:r>
            <a:r>
              <a:rPr lang="es-ES" b="1" dirty="0">
                <a:solidFill>
                  <a:srgbClr val="00B050"/>
                </a:solidFill>
              </a:rPr>
              <a:t>mobiliario</a:t>
            </a:r>
            <a:r>
              <a:rPr lang="es-ES" b="1" dirty="0"/>
              <a:t>, </a:t>
            </a:r>
            <a:r>
              <a:rPr lang="es-ES" b="1" dirty="0">
                <a:solidFill>
                  <a:srgbClr val="00B050"/>
                </a:solidFill>
              </a:rPr>
              <a:t>platería</a:t>
            </a:r>
            <a:r>
              <a:rPr lang="es-ES" b="1" dirty="0"/>
              <a:t>, </a:t>
            </a:r>
            <a:r>
              <a:rPr lang="es-ES" b="1" dirty="0">
                <a:solidFill>
                  <a:srgbClr val="00B050"/>
                </a:solidFill>
              </a:rPr>
              <a:t>orfebrería</a:t>
            </a:r>
            <a:r>
              <a:rPr lang="es-ES" b="1" dirty="0"/>
              <a:t> y </a:t>
            </a:r>
            <a:r>
              <a:rPr lang="es-ES" b="1" dirty="0">
                <a:solidFill>
                  <a:srgbClr val="00B050"/>
                </a:solidFill>
              </a:rPr>
              <a:t>cerámica</a:t>
            </a:r>
            <a:r>
              <a:rPr lang="es-ES" b="1" dirty="0"/>
              <a:t> destinados a ambientar adecuadamente los edificios de importancia histórica y artística restaurados por la Caja, como son </a:t>
            </a:r>
            <a:r>
              <a:rPr lang="es-ES" b="1" dirty="0" smtClean="0"/>
              <a:t>El Portalón o la </a:t>
            </a:r>
            <a:r>
              <a:rPr lang="es-ES" b="1" dirty="0"/>
              <a:t>Casa del </a:t>
            </a:r>
            <a:r>
              <a:rPr lang="es-ES" b="1" dirty="0" smtClean="0"/>
              <a:t>Cordón </a:t>
            </a:r>
            <a:r>
              <a:rPr lang="es-ES" b="1" dirty="0"/>
              <a:t>del siglo XV.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25344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252456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944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99792" y="-99392"/>
            <a:ext cx="6192688" cy="792088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rgbClr val="00B0F0"/>
                </a:solidFill>
              </a:rPr>
              <a:t>6. Patrimonio ARTÍSTICO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r>
              <a:rPr lang="es-ES" dirty="0" smtClean="0">
                <a:solidFill>
                  <a:srgbClr val="00B0F0"/>
                </a:solidFill>
              </a:rPr>
              <a:t> </a:t>
            </a:r>
            <a:r>
              <a:rPr lang="es-ES" sz="2200" b="1" dirty="0" smtClean="0">
                <a:solidFill>
                  <a:srgbClr val="00B0F0"/>
                </a:solidFill>
              </a:rPr>
              <a:t>Fondo antiguo </a:t>
            </a:r>
            <a:endParaRPr lang="es-ES" sz="2200" b="1" dirty="0">
              <a:solidFill>
                <a:srgbClr val="00B0F0"/>
              </a:solidFill>
            </a:endParaRPr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9844241"/>
              </p:ext>
            </p:extLst>
          </p:nvPr>
        </p:nvGraphicFramePr>
        <p:xfrm>
          <a:off x="539552" y="1309410"/>
          <a:ext cx="7921190" cy="5192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"/>
          <p:cNvSpPr/>
          <p:nvPr/>
        </p:nvSpPr>
        <p:spPr>
          <a:xfrm>
            <a:off x="971600" y="94007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algn="just"/>
            <a:r>
              <a:rPr lang="es-ES" b="1" dirty="0" smtClean="0"/>
              <a:t>Objetos artísticos en la Casa del Cordón. S. XV </a:t>
            </a:r>
            <a:endParaRPr lang="es-ES" b="1" dirty="0"/>
          </a:p>
        </p:txBody>
      </p:sp>
      <p:pic>
        <p:nvPicPr>
          <p:cNvPr id="2058" name="Picture 10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229200"/>
            <a:ext cx="936104" cy="1072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" y="6597352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37112"/>
            <a:ext cx="2045890" cy="195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642" y="1772816"/>
            <a:ext cx="2892814" cy="202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40" y="621825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620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1" y="188640"/>
            <a:ext cx="7910002" cy="908720"/>
          </a:xfrm>
        </p:spPr>
        <p:txBody>
          <a:bodyPr>
            <a:normAutofit/>
          </a:bodyPr>
          <a:lstStyle/>
          <a:p>
            <a:r>
              <a:rPr lang="es-ES" sz="2000" b="1" dirty="0"/>
              <a:t>6. </a:t>
            </a:r>
            <a:r>
              <a:rPr lang="es-ES" sz="2000" b="1" dirty="0" smtClean="0"/>
              <a:t>PATRIMONIO ARTÍSTICO. Fondo moderno y contemporáneo</a:t>
            </a:r>
            <a:endParaRPr lang="es-ES" sz="2000" b="1" dirty="0">
              <a:solidFill>
                <a:srgbClr val="92D05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26876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 smtClean="0"/>
              <a:t>   </a:t>
            </a:r>
            <a:r>
              <a:rPr lang="es-ES" b="1" dirty="0" smtClean="0"/>
              <a:t>El fondo moderno y contemporáneo es </a:t>
            </a:r>
            <a:r>
              <a:rPr lang="es-ES" b="1" dirty="0"/>
              <a:t>el más extenso, </a:t>
            </a:r>
            <a:r>
              <a:rPr lang="es-ES" b="1" dirty="0" smtClean="0"/>
              <a:t>formado por </a:t>
            </a:r>
            <a:r>
              <a:rPr lang="es-ES" b="1" dirty="0"/>
              <a:t>obras de </a:t>
            </a:r>
            <a:r>
              <a:rPr lang="es-ES" b="1" dirty="0" smtClean="0"/>
              <a:t>artistas vascos, españoles y de renombre internacional, así como </a:t>
            </a:r>
            <a:r>
              <a:rPr lang="es-ES" b="1" dirty="0" smtClean="0"/>
              <a:t>de un importante número </a:t>
            </a:r>
            <a:r>
              <a:rPr lang="es-ES" b="1" dirty="0" smtClean="0"/>
              <a:t>de alaveses, </a:t>
            </a:r>
            <a:r>
              <a:rPr lang="es-ES" b="1" dirty="0"/>
              <a:t>fruto de la organización de certámenes y exposiciones </a:t>
            </a:r>
            <a:r>
              <a:rPr lang="es-ES" b="1" dirty="0" smtClean="0"/>
              <a:t>promovidas </a:t>
            </a:r>
            <a:r>
              <a:rPr lang="es-ES" b="1" dirty="0"/>
              <a:t>por la Caja.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12129" y="5959802"/>
            <a:ext cx="230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/>
              <a:t>     N. 3553. </a:t>
            </a:r>
            <a:r>
              <a:rPr lang="es-ES" sz="1000" b="1" dirty="0" err="1" smtClean="0"/>
              <a:t>Orreaga</a:t>
            </a:r>
            <a:r>
              <a:rPr lang="es-ES" sz="1000" b="1" dirty="0" smtClean="0"/>
              <a:t>. Jorge de </a:t>
            </a:r>
            <a:r>
              <a:rPr lang="es-ES" sz="1000" b="1" dirty="0" err="1" smtClean="0"/>
              <a:t>Oteiza</a:t>
            </a:r>
            <a:r>
              <a:rPr lang="es-ES" sz="1000" dirty="0" smtClean="0"/>
              <a:t>. s/f</a:t>
            </a:r>
            <a:endParaRPr lang="es-ES" sz="1000" b="1" dirty="0"/>
          </a:p>
        </p:txBody>
      </p:sp>
      <p:pic>
        <p:nvPicPr>
          <p:cNvPr id="614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47824"/>
            <a:ext cx="1547813" cy="2119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2649464" y="5884282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/>
              <a:t>N. </a:t>
            </a:r>
            <a:r>
              <a:rPr lang="es-ES" sz="1000" dirty="0"/>
              <a:t>1565. </a:t>
            </a:r>
            <a:r>
              <a:rPr lang="es-ES" sz="1000" b="1" dirty="0"/>
              <a:t>El primer hijo. Ignacio Díaz de Olano, hacia 1920</a:t>
            </a:r>
          </a:p>
        </p:txBody>
      </p:sp>
      <p:pic>
        <p:nvPicPr>
          <p:cNvPr id="614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47824"/>
            <a:ext cx="1512168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4932041" y="5884282"/>
            <a:ext cx="17281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/>
              <a:t>N. </a:t>
            </a:r>
            <a:r>
              <a:rPr lang="es-ES" sz="1000" dirty="0"/>
              <a:t>3560. </a:t>
            </a:r>
            <a:r>
              <a:rPr lang="es-ES" sz="1000" b="1" dirty="0"/>
              <a:t>Un </a:t>
            </a:r>
            <a:r>
              <a:rPr lang="es-ES" sz="1000" b="1" dirty="0" err="1"/>
              <a:t>trois</a:t>
            </a:r>
            <a:r>
              <a:rPr lang="es-ES" sz="1000" b="1" dirty="0"/>
              <a:t> </a:t>
            </a:r>
            <a:r>
              <a:rPr lang="es-ES" sz="1000" b="1" dirty="0" err="1"/>
              <a:t>quarts</a:t>
            </a:r>
            <a:r>
              <a:rPr lang="es-ES" sz="1000" b="1" dirty="0"/>
              <a:t> </a:t>
            </a:r>
            <a:r>
              <a:rPr lang="es-ES" sz="1000" b="1" dirty="0" smtClean="0"/>
              <a:t>. Desnudo</a:t>
            </a:r>
            <a:r>
              <a:rPr lang="es-ES" sz="1000" b="1" dirty="0"/>
              <a:t>. Pierre Auguste Renoir. </a:t>
            </a:r>
            <a:r>
              <a:rPr lang="es-ES" sz="1000" b="1" dirty="0" smtClean="0"/>
              <a:t>S/f</a:t>
            </a:r>
            <a:endParaRPr lang="es-ES" sz="1000" b="1" dirty="0"/>
          </a:p>
        </p:txBody>
      </p:sp>
      <p:pic>
        <p:nvPicPr>
          <p:cNvPr id="6149" name="Picture 5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47824"/>
            <a:ext cx="1604382" cy="223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6818769" y="5884282"/>
            <a:ext cx="18576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/>
              <a:t>N. 3557. </a:t>
            </a:r>
            <a:r>
              <a:rPr lang="es-ES" sz="1000" b="1" dirty="0"/>
              <a:t>Sin título. Joan Miró. </a:t>
            </a:r>
            <a:r>
              <a:rPr lang="es-ES" sz="1000" b="1" dirty="0" smtClean="0"/>
              <a:t>S/f </a:t>
            </a:r>
            <a:endParaRPr lang="es-ES" sz="1000" b="1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384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5" y="6614318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47823"/>
            <a:ext cx="1642537" cy="222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24996" y="621272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52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72" y="0"/>
            <a:ext cx="7200800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6. PATRIMONIO ARTÍSTICO. Ubicación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450404" y="606568"/>
            <a:ext cx="820891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 smtClean="0"/>
              <a:t>   </a:t>
            </a:r>
            <a:r>
              <a:rPr lang="es-ES" sz="1600" b="1" dirty="0" smtClean="0"/>
              <a:t>La </a:t>
            </a:r>
            <a:r>
              <a:rPr lang="es-ES" sz="1600" b="1" dirty="0"/>
              <a:t>mayoría de las obras se encuentran expuestas permanentemente en distintas dependencias y edificios propiedad de la entidad. Además, la pluralidad de fondos </a:t>
            </a:r>
            <a:r>
              <a:rPr lang="es-ES" sz="1600" b="1" dirty="0" smtClean="0"/>
              <a:t>le ha </a:t>
            </a:r>
            <a:r>
              <a:rPr lang="es-ES" sz="1600" b="1" dirty="0"/>
              <a:t>permitido organizar </a:t>
            </a:r>
            <a:r>
              <a:rPr lang="es-ES" sz="1600" b="1" dirty="0" smtClean="0"/>
              <a:t>y participar en numerosas muestras. </a:t>
            </a:r>
          </a:p>
          <a:p>
            <a:pPr algn="just"/>
            <a:endParaRPr lang="es-ES" sz="1600" b="1" dirty="0"/>
          </a:p>
          <a:p>
            <a:pPr algn="just"/>
            <a:endParaRPr lang="es-ES" sz="1600" dirty="0"/>
          </a:p>
          <a:p>
            <a:pPr algn="just"/>
            <a:endParaRPr lang="es-ES" sz="1600" dirty="0" smtClean="0"/>
          </a:p>
          <a:p>
            <a:pPr algn="just"/>
            <a:endParaRPr lang="es-ES" sz="1600" dirty="0"/>
          </a:p>
          <a:p>
            <a:pPr algn="just"/>
            <a:r>
              <a:rPr lang="es-ES" sz="1200" dirty="0" smtClean="0"/>
              <a:t>                </a:t>
            </a:r>
            <a:r>
              <a:rPr lang="es-ES" sz="1000" b="1" dirty="0" smtClean="0"/>
              <a:t>Sala Fundación Vital</a:t>
            </a:r>
            <a:endParaRPr lang="es-ES" sz="1000" b="1" dirty="0"/>
          </a:p>
          <a:p>
            <a:pPr algn="just"/>
            <a:endParaRPr lang="es-ES" sz="1600" dirty="0" smtClean="0"/>
          </a:p>
          <a:p>
            <a:pPr algn="just"/>
            <a:endParaRPr lang="es-ES" sz="1600" dirty="0" smtClean="0"/>
          </a:p>
          <a:p>
            <a:pPr algn="just"/>
            <a:endParaRPr lang="es-ES" sz="1600" dirty="0"/>
          </a:p>
          <a:p>
            <a:pPr algn="just"/>
            <a:r>
              <a:rPr lang="es-ES" dirty="0" smtClean="0"/>
              <a:t>    </a:t>
            </a:r>
          </a:p>
          <a:p>
            <a:pPr algn="just"/>
            <a:r>
              <a:rPr lang="es-ES" sz="1000" b="1" dirty="0"/>
              <a:t> </a:t>
            </a:r>
            <a:r>
              <a:rPr lang="es-ES" sz="1000" b="1" dirty="0" smtClean="0"/>
              <a:t>                       Sala Luis de Ajuria</a:t>
            </a:r>
          </a:p>
          <a:p>
            <a:pPr algn="just"/>
            <a:r>
              <a:rPr lang="es-ES" sz="1000" dirty="0" smtClean="0"/>
              <a:t>                                                                                                                      </a:t>
            </a:r>
          </a:p>
          <a:p>
            <a:pPr algn="just"/>
            <a:r>
              <a:rPr lang="es-ES" sz="1000" dirty="0"/>
              <a:t> </a:t>
            </a:r>
            <a:r>
              <a:rPr lang="es-ES" sz="1000" dirty="0" smtClean="0"/>
              <a:t>                                                                                                                           </a:t>
            </a:r>
          </a:p>
          <a:p>
            <a:pPr algn="just"/>
            <a:r>
              <a:rPr lang="es-ES" sz="1000" dirty="0"/>
              <a:t> </a:t>
            </a:r>
            <a:r>
              <a:rPr lang="es-ES" sz="1000" dirty="0" smtClean="0"/>
              <a:t>                                                                                                         N. 5720. </a:t>
            </a:r>
            <a:r>
              <a:rPr lang="es-ES" sz="1000" b="1" dirty="0" smtClean="0"/>
              <a:t>Sede </a:t>
            </a:r>
            <a:r>
              <a:rPr lang="es-ES" sz="1000" b="1" dirty="0"/>
              <a:t>central de </a:t>
            </a:r>
            <a:r>
              <a:rPr lang="es-ES" sz="1000" b="1" dirty="0" err="1" smtClean="0"/>
              <a:t>Kutxabank</a:t>
            </a:r>
            <a:r>
              <a:rPr lang="es-ES" sz="1000" b="1" dirty="0" smtClean="0"/>
              <a:t> </a:t>
            </a:r>
            <a:r>
              <a:rPr lang="es-ES" sz="1000" b="1" dirty="0"/>
              <a:t>en </a:t>
            </a:r>
            <a:r>
              <a:rPr lang="es-ES" sz="1000" b="1" dirty="0" err="1" smtClean="0"/>
              <a:t>Salburua</a:t>
            </a:r>
            <a:r>
              <a:rPr lang="es-ES" sz="1000" b="1" dirty="0" smtClean="0"/>
              <a:t> (Vitoria- </a:t>
            </a:r>
          </a:p>
          <a:p>
            <a:pPr algn="just"/>
            <a:r>
              <a:rPr lang="es-ES" sz="1000" b="1" dirty="0"/>
              <a:t> </a:t>
            </a:r>
            <a:r>
              <a:rPr lang="es-ES" sz="1000" b="1" dirty="0" smtClean="0"/>
              <a:t>                                                                                                          Gasteiz). Quintas Fotógrafos          </a:t>
            </a:r>
          </a:p>
          <a:p>
            <a:pPr algn="just"/>
            <a:endParaRPr lang="es-ES" dirty="0" smtClean="0"/>
          </a:p>
          <a:p>
            <a:pPr algn="just"/>
            <a:r>
              <a:rPr lang="es-ES" sz="1000" dirty="0" smtClean="0"/>
              <a:t>                         </a:t>
            </a:r>
            <a:r>
              <a:rPr lang="es-ES" sz="1000" b="1" dirty="0" smtClean="0"/>
              <a:t>Sala Araba</a:t>
            </a:r>
            <a:endParaRPr lang="es-ES" sz="1000" b="1" dirty="0"/>
          </a:p>
          <a:p>
            <a:pPr algn="just"/>
            <a:r>
              <a:rPr lang="es-ES" dirty="0" smtClean="0"/>
              <a:t>   </a:t>
            </a:r>
            <a:r>
              <a:rPr lang="es-ES" sz="1600" b="1" dirty="0" smtClean="0"/>
              <a:t>En </a:t>
            </a:r>
            <a:r>
              <a:rPr lang="es-ES" sz="1600" b="1" dirty="0"/>
              <a:t>cuanto a la procedencia de </a:t>
            </a:r>
            <a:r>
              <a:rPr lang="es-ES" sz="1600" b="1" dirty="0" smtClean="0"/>
              <a:t>estas </a:t>
            </a:r>
            <a:r>
              <a:rPr lang="es-ES" sz="1600" b="1" dirty="0"/>
              <a:t>obras, las antiguas se adquirieron fundamentalmente a anticuarios de la ciudad entre los años 60 y 80 del siglo pasado; las modernas y contemporáneas,  directamente al propio artista o a galerías de arte.</a:t>
            </a:r>
          </a:p>
          <a:p>
            <a:pPr marL="68580" indent="0">
              <a:buNone/>
            </a:pPr>
            <a:endParaRPr lang="es-ES" dirty="0"/>
          </a:p>
          <a:p>
            <a:pPr algn="just"/>
            <a:endParaRPr lang="es-ES" dirty="0"/>
          </a:p>
        </p:txBody>
      </p:sp>
      <p:pic>
        <p:nvPicPr>
          <p:cNvPr id="1026" name="Picture 2" descr="C:\Users\Charoma\Desktop\PATRIMONIO DE LA CAJA\Imagenes\IMG572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83059"/>
            <a:ext cx="4124635" cy="18160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94" y="2852936"/>
            <a:ext cx="2262758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86" y="1700808"/>
            <a:ext cx="2334766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90" y="3933056"/>
            <a:ext cx="2262758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413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75573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07856" y="6127920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45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476672"/>
            <a:ext cx="7976868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6. PATRIMONIO ARTÍSTICO. Proceso técnico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1043608" y="2132856"/>
            <a:ext cx="7200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/>
              <a:t>	</a:t>
            </a:r>
            <a:r>
              <a:rPr lang="es-ES" b="1" dirty="0"/>
              <a:t>Para tener un control sobre este patrimonio, </a:t>
            </a:r>
            <a:r>
              <a:rPr lang="es-ES" b="1" dirty="0" smtClean="0"/>
              <a:t>se ha fotografiado cada objeto y volcado parte de la información de su ficha-inventario en una base de datos </a:t>
            </a:r>
            <a:r>
              <a:rPr lang="es-ES" b="1" dirty="0" err="1" smtClean="0"/>
              <a:t>excell</a:t>
            </a:r>
            <a:r>
              <a:rPr lang="es-ES" b="1" dirty="0" smtClean="0"/>
              <a:t>. 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/>
              <a:t>	</a:t>
            </a:r>
            <a:r>
              <a:rPr lang="es-ES" b="1" dirty="0" smtClean="0"/>
              <a:t>Esta primera base de datos, ordenada por número </a:t>
            </a:r>
            <a:r>
              <a:rPr lang="es-ES" b="1" dirty="0" err="1" smtClean="0"/>
              <a:t>currens</a:t>
            </a:r>
            <a:r>
              <a:rPr lang="es-ES" b="1" dirty="0" smtClean="0"/>
              <a:t>,  se ha corregido en cuanto al estilo y tipografía y  unificados los autores (artistas) con distintas bases de datos como, VIAF, antes </a:t>
            </a:r>
            <a:r>
              <a:rPr lang="es-ES" b="1" dirty="0"/>
              <a:t>de </a:t>
            </a:r>
            <a:r>
              <a:rPr lang="es-ES" b="1" dirty="0" smtClean="0"/>
              <a:t>migrarla </a:t>
            </a:r>
            <a:r>
              <a:rPr lang="es-ES" b="1" dirty="0" smtClean="0"/>
              <a:t>al </a:t>
            </a:r>
            <a:r>
              <a:rPr lang="es-ES" b="1" dirty="0"/>
              <a:t>repositorio </a:t>
            </a:r>
            <a:r>
              <a:rPr lang="es-ES" b="1" dirty="0" smtClean="0"/>
              <a:t>institucional en código abierto </a:t>
            </a:r>
            <a:r>
              <a:rPr lang="es-ES" b="1" dirty="0" err="1" smtClean="0"/>
              <a:t>Dspace</a:t>
            </a:r>
            <a:r>
              <a:rPr lang="es-ES" b="1" dirty="0" smtClean="0"/>
              <a:t>,  </a:t>
            </a:r>
            <a:r>
              <a:rPr lang="es-ES" sz="2400" b="1" dirty="0" smtClean="0">
                <a:solidFill>
                  <a:srgbClr val="00B0F0"/>
                </a:solidFill>
                <a:hlinkClick r:id="rId2"/>
              </a:rPr>
              <a:t>EMD : </a:t>
            </a:r>
            <a:r>
              <a:rPr lang="es-ES" sz="2400" b="1" dirty="0">
                <a:solidFill>
                  <a:srgbClr val="00B0F0"/>
                </a:solidFill>
                <a:hlinkClick r:id="rId2"/>
              </a:rPr>
              <a:t>Memoria Digital Vasca</a:t>
            </a:r>
            <a:r>
              <a:rPr lang="es-ES" sz="2400" b="1" dirty="0">
                <a:hlinkClick r:id="rId2"/>
              </a:rPr>
              <a:t> </a:t>
            </a:r>
            <a:r>
              <a:rPr lang="es-ES" b="1" dirty="0"/>
              <a:t>, mediante un mapeado </a:t>
            </a:r>
            <a:r>
              <a:rPr lang="es-ES" b="1" dirty="0" smtClean="0"/>
              <a:t>de </a:t>
            </a:r>
            <a:r>
              <a:rPr lang="es-ES" b="1" dirty="0"/>
              <a:t>metadatos </a:t>
            </a:r>
            <a:r>
              <a:rPr lang="es-ES" b="1" dirty="0" smtClean="0"/>
              <a:t>a </a:t>
            </a:r>
            <a:r>
              <a:rPr lang="es-ES" b="1" dirty="0" err="1" smtClean="0"/>
              <a:t>Dublin</a:t>
            </a:r>
            <a:r>
              <a:rPr lang="es-ES" b="1" dirty="0" smtClean="0"/>
              <a:t> Core. </a:t>
            </a:r>
          </a:p>
          <a:p>
            <a:endParaRPr lang="es-ES" dirty="0" smtClean="0"/>
          </a:p>
          <a:p>
            <a:r>
              <a:rPr lang="es-ES" dirty="0" smtClean="0"/>
              <a:t>	 </a:t>
            </a:r>
            <a:endParaRPr lang="es-ES" dirty="0"/>
          </a:p>
          <a:p>
            <a:endParaRPr lang="es-E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237312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98443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D6A2-6341-4497-B92B-B803D8AE94FD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37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/>
              <a:t>6. PATRIMONIO ARTÍSTICO. Proceso técnico. </a:t>
            </a:r>
            <a:r>
              <a:rPr lang="es-ES" sz="2000" b="1" dirty="0">
                <a:effectLst/>
              </a:rPr>
              <a:t>Migración de datos del </a:t>
            </a:r>
            <a:r>
              <a:rPr lang="es-ES" sz="2000" b="1" dirty="0" err="1">
                <a:effectLst/>
              </a:rPr>
              <a:t>excell</a:t>
            </a:r>
            <a:r>
              <a:rPr lang="es-ES" sz="2000" b="1" dirty="0">
                <a:effectLst/>
              </a:rPr>
              <a:t> al repositorio digital EMD : Memoria Digital Vasca</a:t>
            </a:r>
            <a:r>
              <a:rPr lang="es-ES" sz="2400" b="1" dirty="0" smtClean="0"/>
              <a:t>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105118"/>
              </p:ext>
            </p:extLst>
          </p:nvPr>
        </p:nvGraphicFramePr>
        <p:xfrm>
          <a:off x="803200" y="1195983"/>
          <a:ext cx="7657231" cy="4886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6306"/>
                <a:gridCol w="1864751"/>
                <a:gridCol w="3136174"/>
              </a:tblGrid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</a:rPr>
                        <a:t>En el </a:t>
                      </a:r>
                      <a:r>
                        <a:rPr lang="es-ES" sz="1200" dirty="0" err="1">
                          <a:effectLst/>
                        </a:rPr>
                        <a:t>excell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</a:rPr>
                        <a:t>Etiquetas </a:t>
                      </a:r>
                      <a:r>
                        <a:rPr lang="es-ES" sz="1200" dirty="0" err="1">
                          <a:effectLst/>
                        </a:rPr>
                        <a:t>Dublin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smtClean="0">
                          <a:effectLst/>
                        </a:rPr>
                        <a:t>Core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</a:rPr>
                        <a:t>Visualización en </a:t>
                      </a:r>
                      <a:r>
                        <a:rPr lang="es-ES" sz="1200" dirty="0" smtClean="0">
                          <a:effectLst/>
                        </a:rPr>
                        <a:t>el repositorio digital EMD : Memoria Digital Vasca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Nº </a:t>
                      </a:r>
                      <a:r>
                        <a:rPr lang="es-ES" sz="1200" dirty="0">
                          <a:effectLst/>
                        </a:rPr>
                        <a:t>Imagen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effectLst/>
                        </a:rPr>
                        <a:t> </a:t>
                      </a:r>
                      <a:r>
                        <a:rPr lang="es-ES" sz="1200" b="1" dirty="0" err="1" smtClean="0">
                          <a:effectLst/>
                        </a:rPr>
                        <a:t>dc.identifier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effectLst/>
                        </a:rPr>
                        <a:t>miniatura de cada imagen</a:t>
                      </a:r>
                      <a:endParaRPr lang="es-ES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</a:rPr>
                        <a:t>Titulo         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err="1">
                          <a:effectLst/>
                        </a:rPr>
                        <a:t>dc.title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Título: 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Autor 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dc.creator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Autores </a:t>
                      </a:r>
                      <a:r>
                        <a:rPr lang="es-ES" sz="1200" b="1" dirty="0">
                          <a:effectLst/>
                        </a:rPr>
                        <a:t>: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Otros autores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err="1" smtClean="0">
                          <a:effectLst/>
                        </a:rPr>
                        <a:t>dc.contributor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Autores </a:t>
                      </a:r>
                      <a:r>
                        <a:rPr lang="es-ES" sz="1200" b="1" dirty="0">
                          <a:effectLst/>
                        </a:rPr>
                        <a:t>: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Técnica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err="1">
                          <a:effectLst/>
                        </a:rPr>
                        <a:t>dc.description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Descripción: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7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</a:rPr>
                        <a:t>Materia y/o soporte</a:t>
                      </a:r>
                      <a:endParaRPr lang="es-ES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dc.description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smtClean="0">
                          <a:effectLst/>
                        </a:rPr>
                        <a:t>Descripción: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4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</a:rPr>
                        <a:t>Dimensiones</a:t>
                      </a:r>
                      <a:endParaRPr lang="es-ES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dc.terms.extent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smtClean="0">
                          <a:effectLst/>
                        </a:rPr>
                        <a:t>Descripción :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</a:rPr>
                        <a:t>Exposiciones/certámenes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dc.description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smtClean="0">
                          <a:effectLst/>
                        </a:rPr>
                        <a:t>Descripción :</a:t>
                      </a: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</a:rPr>
                        <a:t>Enlaces a VIAF y a otros catálogos de Autoridades</a:t>
                      </a:r>
                      <a:endParaRPr lang="es-ES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dc.relation.uri</a:t>
                      </a:r>
                      <a:r>
                        <a:rPr lang="es-ES" sz="1200" b="1" dirty="0" smtClean="0">
                          <a:effectLst/>
                        </a:rPr>
                        <a:t>  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 smtClean="0">
                          <a:effectLst/>
                        </a:rPr>
                        <a:t>Linked</a:t>
                      </a:r>
                      <a:r>
                        <a:rPr lang="es-ES" sz="1200" b="1" dirty="0" smtClean="0">
                          <a:effectLst/>
                        </a:rPr>
                        <a:t> Open Data :</a:t>
                      </a:r>
                      <a:endParaRPr lang="es-E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84950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0432" y="621825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09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44008" y="-99392"/>
            <a:ext cx="3744416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III. DUFUSIÓN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839788" y="705683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b="1" dirty="0"/>
              <a:t> La difusión de los MATERIALES GRÁFICOS de la Fundación se ha ido realizando en las sucesivas páginas </a:t>
            </a:r>
            <a:r>
              <a:rPr lang="es-ES" b="1" dirty="0">
                <a:solidFill>
                  <a:srgbClr val="3333FF"/>
                </a:solidFill>
              </a:rPr>
              <a:t>Web </a:t>
            </a:r>
            <a:r>
              <a:rPr lang="es-ES" b="1" dirty="0"/>
              <a:t>y en el repositorio de código abierto, </a:t>
            </a:r>
            <a:r>
              <a:rPr lang="es-ES" b="1" dirty="0" smtClean="0">
                <a:hlinkClick r:id="rId2"/>
              </a:rPr>
              <a:t>E</a:t>
            </a:r>
            <a:r>
              <a:rPr lang="es-ES" b="1" dirty="0" smtClean="0">
                <a:solidFill>
                  <a:srgbClr val="3333FF"/>
                </a:solidFill>
                <a:hlinkClick r:id="rId2"/>
              </a:rPr>
              <a:t>MD</a:t>
            </a:r>
            <a:r>
              <a:rPr lang="es-ES" b="1" dirty="0">
                <a:solidFill>
                  <a:srgbClr val="3333FF"/>
                </a:solidFill>
                <a:hlinkClick r:id="rId2"/>
              </a:rPr>
              <a:t>: Memoria Digital Vasca</a:t>
            </a:r>
            <a:r>
              <a:rPr lang="es-ES" b="1" dirty="0"/>
              <a:t>. 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14" y="1700808"/>
            <a:ext cx="865616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5913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91300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0432" y="6223592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327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44008" y="-99392"/>
            <a:ext cx="3744416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III. DUFUSION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416824" cy="321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39553" y="4437112"/>
            <a:ext cx="80648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dirty="0" smtClean="0"/>
              <a:t>  </a:t>
            </a:r>
          </a:p>
          <a:p>
            <a:pPr algn="just"/>
            <a:r>
              <a:rPr lang="es-ES" sz="1200" b="1" dirty="0" smtClean="0"/>
              <a:t>   A </a:t>
            </a:r>
            <a:r>
              <a:rPr lang="es-ES" sz="1200" b="1" dirty="0"/>
              <a:t>finales de 2015 publicamos la última Web  con una interfaz de diseño actual y una estructura clara de contenidos organizados en áreas funcionales. Es </a:t>
            </a:r>
            <a:r>
              <a:rPr lang="es-ES" sz="1200" b="1" dirty="0">
                <a:solidFill>
                  <a:srgbClr val="00B0F0"/>
                </a:solidFill>
              </a:rPr>
              <a:t>muy intuitiva </a:t>
            </a:r>
            <a:r>
              <a:rPr lang="es-ES" sz="1200" b="1" dirty="0"/>
              <a:t>y cumple con los parámetros de usabilidad para que la experiencia de la navegación resulte agradable y se acceda rápidamente a la información. </a:t>
            </a:r>
          </a:p>
          <a:p>
            <a:pPr algn="just"/>
            <a:r>
              <a:rPr lang="es-ES" sz="1200" b="1" dirty="0" smtClean="0"/>
              <a:t>   La consulta </a:t>
            </a:r>
            <a:r>
              <a:rPr lang="es-ES" sz="1200" b="1" dirty="0"/>
              <a:t>es </a:t>
            </a:r>
            <a:r>
              <a:rPr lang="es-ES" sz="1200" b="1" dirty="0">
                <a:solidFill>
                  <a:srgbClr val="00B0F0"/>
                </a:solidFill>
              </a:rPr>
              <a:t>multilingüe</a:t>
            </a:r>
            <a:r>
              <a:rPr lang="es-ES" sz="1200" b="1" dirty="0"/>
              <a:t> y se puede realizar en euskera, español, francés e </a:t>
            </a:r>
            <a:r>
              <a:rPr lang="es-ES" sz="1200" b="1" dirty="0" smtClean="0"/>
              <a:t>inglés, facilitando el acceso </a:t>
            </a:r>
            <a:r>
              <a:rPr lang="es-ES" sz="1200" b="1" dirty="0"/>
              <a:t>al mayor número posible de usuarios e investigadores</a:t>
            </a:r>
          </a:p>
          <a:p>
            <a:pPr algn="just"/>
            <a:r>
              <a:rPr lang="es-ES" sz="1200" b="1" dirty="0"/>
              <a:t>   El lema “</a:t>
            </a:r>
            <a:r>
              <a:rPr lang="es-ES" sz="1200" b="1" dirty="0">
                <a:solidFill>
                  <a:srgbClr val="00B0F0"/>
                </a:solidFill>
              </a:rPr>
              <a:t>Recopilando, ordenando, conservando y difundiendo la cultura vasca = </a:t>
            </a:r>
            <a:r>
              <a:rPr lang="es-ES" sz="1200" b="1" dirty="0" err="1">
                <a:solidFill>
                  <a:srgbClr val="00B0F0"/>
                </a:solidFill>
              </a:rPr>
              <a:t>Bilduz</a:t>
            </a:r>
            <a:r>
              <a:rPr lang="es-ES" sz="1200" b="1" dirty="0">
                <a:solidFill>
                  <a:srgbClr val="00B0F0"/>
                </a:solidFill>
              </a:rPr>
              <a:t>, </a:t>
            </a:r>
            <a:r>
              <a:rPr lang="es-ES" sz="1200" b="1" dirty="0" err="1">
                <a:solidFill>
                  <a:srgbClr val="00B0F0"/>
                </a:solidFill>
              </a:rPr>
              <a:t>ordenatuz</a:t>
            </a:r>
            <a:r>
              <a:rPr lang="es-ES" sz="1200" b="1" dirty="0">
                <a:solidFill>
                  <a:srgbClr val="00B0F0"/>
                </a:solidFill>
              </a:rPr>
              <a:t>, </a:t>
            </a:r>
            <a:r>
              <a:rPr lang="es-ES" sz="1200" b="1" dirty="0" err="1">
                <a:solidFill>
                  <a:srgbClr val="00B0F0"/>
                </a:solidFill>
              </a:rPr>
              <a:t>mantenduz</a:t>
            </a:r>
            <a:r>
              <a:rPr lang="es-ES" sz="1200" b="1" dirty="0">
                <a:solidFill>
                  <a:srgbClr val="00B0F0"/>
                </a:solidFill>
              </a:rPr>
              <a:t> eta </a:t>
            </a:r>
            <a:r>
              <a:rPr lang="es-ES" sz="1200" b="1" dirty="0" err="1">
                <a:solidFill>
                  <a:srgbClr val="00B0F0"/>
                </a:solidFill>
              </a:rPr>
              <a:t>euskal</a:t>
            </a:r>
            <a:r>
              <a:rPr lang="es-ES" sz="1200" b="1" dirty="0">
                <a:solidFill>
                  <a:srgbClr val="00B0F0"/>
                </a:solidFill>
              </a:rPr>
              <a:t> </a:t>
            </a:r>
            <a:r>
              <a:rPr lang="es-ES" sz="1200" b="1" dirty="0" err="1">
                <a:solidFill>
                  <a:srgbClr val="00B0F0"/>
                </a:solidFill>
              </a:rPr>
              <a:t>kultura</a:t>
            </a:r>
            <a:r>
              <a:rPr lang="es-ES" sz="1200" b="1" dirty="0">
                <a:solidFill>
                  <a:srgbClr val="00B0F0"/>
                </a:solidFill>
              </a:rPr>
              <a:t> </a:t>
            </a:r>
            <a:r>
              <a:rPr lang="es-ES" sz="1200" b="1" dirty="0" err="1">
                <a:solidFill>
                  <a:srgbClr val="00B0F0"/>
                </a:solidFill>
              </a:rPr>
              <a:t>hedatuz</a:t>
            </a:r>
            <a:r>
              <a:rPr lang="es-ES" sz="1200" b="1" dirty="0">
                <a:solidFill>
                  <a:srgbClr val="00B0F0"/>
                </a:solidFill>
              </a:rPr>
              <a:t>” </a:t>
            </a:r>
            <a:r>
              <a:rPr lang="es-ES" sz="1200" b="1" dirty="0"/>
              <a:t>refleja fielmente lo que ha significado, y significa, la labor que esta entidad lleva realizando desde su creación.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4063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4449" y="6124745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039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44008" y="-99392"/>
            <a:ext cx="3744416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III. DUFUSION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115616" y="1438037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b="1" dirty="0"/>
              <a:t>Con solo clic se puede acceder a fondos documentales y gráficos de biblioteca, archivos, fototeca y bases de datos.</a:t>
            </a:r>
          </a:p>
        </p:txBody>
      </p:sp>
      <p:pic>
        <p:nvPicPr>
          <p:cNvPr id="614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45544"/>
            <a:ext cx="6840759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187624" y="3933056"/>
            <a:ext cx="6984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sz="2000" b="1" dirty="0" smtClean="0"/>
              <a:t>A </a:t>
            </a:r>
            <a:r>
              <a:rPr lang="es-ES" sz="2000" b="1" dirty="0"/>
              <a:t>través de un punto de acceso único, una caja de búsqueda tipo Google, se interroga a una potente  herramienta de descubrimiento </a:t>
            </a:r>
            <a:r>
              <a:rPr lang="es-ES" sz="2000" b="1" dirty="0" smtClean="0"/>
              <a:t>que </a:t>
            </a:r>
            <a:r>
              <a:rPr lang="es-ES" sz="2000" b="1" dirty="0"/>
              <a:t>permite una búsqueda integrada en los diferentes recursos bibliográficos, documentales y digitales</a:t>
            </a:r>
            <a:r>
              <a:rPr lang="es-ES" sz="2000" b="1" dirty="0" smtClean="0"/>
              <a:t>.</a:t>
            </a:r>
            <a:endParaRPr lang="es-ES" sz="2000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453336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3" y="6440636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40" y="613888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22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44008" y="-99392"/>
            <a:ext cx="3744416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III. DUFUSIÓN 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1043608" y="4797152"/>
            <a:ext cx="67687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.</a:t>
            </a:r>
            <a:endParaRPr lang="es-ES" sz="1200" dirty="0"/>
          </a:p>
        </p:txBody>
      </p:sp>
      <p:sp>
        <p:nvSpPr>
          <p:cNvPr id="4" name="3 Rectángulo"/>
          <p:cNvSpPr/>
          <p:nvPr/>
        </p:nvSpPr>
        <p:spPr>
          <a:xfrm>
            <a:off x="827584" y="653206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sz="1600" b="1" dirty="0" smtClean="0"/>
              <a:t>Los </a:t>
            </a:r>
            <a:r>
              <a:rPr lang="es-ES" sz="1600" b="1" dirty="0"/>
              <a:t>resultados se presentan de una manera clara y ordenada, pudiendo hacer uso de otras opciones para refinar la búsqueda. Entre estos resultados se incluyen los recursos propios de la biblioteca, además de sumar </a:t>
            </a:r>
            <a:r>
              <a:rPr lang="es-ES" sz="1600" b="1" dirty="0">
                <a:solidFill>
                  <a:srgbClr val="FFC000"/>
                </a:solidFill>
              </a:rPr>
              <a:t>recursos externos </a:t>
            </a:r>
            <a:r>
              <a:rPr lang="es-ES" sz="1600" b="1" dirty="0"/>
              <a:t>mediante  protocolos para la recolección de datos OAI-PMH.</a:t>
            </a:r>
          </a:p>
          <a:p>
            <a:endParaRPr lang="es-ES" dirty="0"/>
          </a:p>
        </p:txBody>
      </p:sp>
      <p:pic>
        <p:nvPicPr>
          <p:cNvPr id="819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37" y="1916833"/>
            <a:ext cx="8099592" cy="435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3" y="6510666"/>
            <a:ext cx="1243607" cy="26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275589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79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36512" y="-171400"/>
            <a:ext cx="9721080" cy="720080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IV. TRATAMIENTO TÉCNICO DE LOS MATERIALES GRÁFICOS</a:t>
            </a:r>
            <a:endParaRPr lang="es-ES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719816"/>
            <a:ext cx="7488832" cy="5444334"/>
          </a:xfrm>
        </p:spPr>
        <p:txBody>
          <a:bodyPr/>
          <a:lstStyle/>
          <a:p>
            <a:pPr marL="68580" indent="0">
              <a:buNone/>
            </a:pPr>
            <a:r>
              <a:rPr lang="es-ES" dirty="0"/>
              <a:t> </a:t>
            </a:r>
          </a:p>
          <a:p>
            <a:pPr marL="68580" indent="0">
              <a:buNone/>
            </a:pPr>
            <a:r>
              <a:rPr lang="es-ES" dirty="0" smtClean="0"/>
              <a:t>                    </a:t>
            </a:r>
            <a:endParaRPr lang="es-E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399006"/>
              </p:ext>
            </p:extLst>
          </p:nvPr>
        </p:nvGraphicFramePr>
        <p:xfrm>
          <a:off x="32767" y="620688"/>
          <a:ext cx="9036496" cy="6413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8544"/>
                <a:gridCol w="2370544"/>
                <a:gridCol w="2161951"/>
                <a:gridCol w="2345457"/>
              </a:tblGrid>
              <a:tr h="245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kern="1200" dirty="0">
                          <a:solidFill>
                            <a:srgbClr val="0070C0"/>
                          </a:solidFill>
                          <a:effectLst/>
                        </a:rPr>
                        <a:t>      FORMATO</a:t>
                      </a:r>
                      <a:endParaRPr lang="es-E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kern="1200" smtClean="0">
                          <a:solidFill>
                            <a:srgbClr val="0070C0"/>
                          </a:solidFill>
                          <a:effectLst/>
                        </a:rPr>
                        <a:t>PROGRAMA y PROCESOS</a:t>
                      </a:r>
                      <a:endParaRPr lang="es-E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kern="1200" dirty="0" smtClean="0">
                          <a:solidFill>
                            <a:srgbClr val="0070C0"/>
                          </a:solidFill>
                          <a:effectLst/>
                        </a:rPr>
                        <a:t>FONDOS DIGITALIZADOS</a:t>
                      </a:r>
                      <a:endParaRPr lang="es-E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VISUALIZADOR</a:t>
                      </a:r>
                      <a:endParaRPr lang="es-E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981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1. Fototeca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400" b="1" kern="1200" dirty="0" err="1">
                          <a:effectLst/>
                        </a:rPr>
                        <a:t>Archidoc</a:t>
                      </a:r>
                      <a:r>
                        <a:rPr lang="es-ES" sz="1400" b="1" kern="1200" dirty="0">
                          <a:effectLst/>
                        </a:rPr>
                        <a:t> 3.5</a:t>
                      </a:r>
                      <a:endParaRPr lang="es-ES" sz="1400" b="1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kern="1200" dirty="0">
                          <a:effectLst/>
                        </a:rPr>
                        <a:t>Catalogación ISAD (G)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kern="1200" dirty="0">
                          <a:effectLst/>
                        </a:rPr>
                        <a:t>Digitalizada y/o en proceso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Archinet</a:t>
                      </a: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1.2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0000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2. Cartografía</a:t>
                      </a: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</a:rPr>
                        <a:t>        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400" b="1" dirty="0" err="1">
                          <a:effectLst/>
                        </a:rPr>
                        <a:t>Librisuite</a:t>
                      </a:r>
                      <a:r>
                        <a:rPr lang="es-ES" sz="1400" b="1" dirty="0">
                          <a:effectLst/>
                        </a:rPr>
                        <a:t> 2.2.9.1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dirty="0">
                          <a:effectLst/>
                        </a:rPr>
                        <a:t>Catalogación Marc 21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kern="1200">
                          <a:effectLst/>
                        </a:rPr>
                        <a:t>Digitalizada </a:t>
                      </a:r>
                      <a:endParaRPr lang="es-E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Desarrollado por Ibai Sistemas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058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3. Carteles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endParaRPr lang="es-ES" sz="1400" b="1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400" b="1" dirty="0" err="1" smtClean="0">
                          <a:effectLst/>
                        </a:rPr>
                        <a:t>Librisuite</a:t>
                      </a:r>
                      <a:r>
                        <a:rPr lang="es-ES" sz="1400" b="1" dirty="0" smtClean="0">
                          <a:effectLst/>
                        </a:rPr>
                        <a:t> </a:t>
                      </a:r>
                      <a:r>
                        <a:rPr lang="es-ES" sz="1400" b="1" dirty="0">
                          <a:effectLst/>
                        </a:rPr>
                        <a:t>2.2.9.1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400" b="1" dirty="0">
                          <a:effectLst/>
                        </a:rPr>
                        <a:t>Catalogación Marc 21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dirty="0">
                          <a:effectLst/>
                        </a:rPr>
                        <a:t>Base de datos </a:t>
                      </a:r>
                      <a:r>
                        <a:rPr lang="es-ES" sz="1400" b="1" dirty="0" smtClean="0">
                          <a:effectLst/>
                        </a:rPr>
                        <a:t>HTM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400" b="1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 smtClean="0">
                          <a:effectLst/>
                        </a:rPr>
                        <a:t>Parcialmente </a:t>
                      </a:r>
                      <a:r>
                        <a:rPr lang="es-ES" sz="1400" b="1" dirty="0">
                          <a:effectLst/>
                        </a:rPr>
                        <a:t>digitalizados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Desarrollado por Ibai Sistemas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Mozilla Firefox, Chrome, Explorer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475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4. Pegatinas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dirty="0">
                          <a:effectLst/>
                        </a:rPr>
                        <a:t>Base de datos </a:t>
                      </a:r>
                      <a:r>
                        <a:rPr lang="es-ES" sz="1400" b="1" dirty="0" smtClean="0">
                          <a:effectLst/>
                        </a:rPr>
                        <a:t>HTM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Parcialmente digitalizadas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Mozilla Firefox, Chrome, Explorer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1865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5. Facturas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dirty="0">
                          <a:effectLst/>
                        </a:rPr>
                        <a:t>Base de datos </a:t>
                      </a:r>
                      <a:r>
                        <a:rPr lang="es-ES" sz="1400" b="1" dirty="0" smtClean="0">
                          <a:effectLst/>
                        </a:rPr>
                        <a:t>HTM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Digitalizadas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Mozilla Firefox, Chrome, Explorer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5338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6. Patrimonio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400" b="1" dirty="0" err="1">
                          <a:effectLst/>
                        </a:rPr>
                        <a:t>Dspace</a:t>
                      </a:r>
                      <a:r>
                        <a:rPr lang="es-ES" sz="1400" b="1" dirty="0">
                          <a:effectLst/>
                        </a:rPr>
                        <a:t> 3.1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400" b="1" dirty="0" err="1">
                          <a:effectLst/>
                        </a:rPr>
                        <a:t>Dublin</a:t>
                      </a:r>
                      <a:r>
                        <a:rPr lang="es-ES" sz="1400" b="1" dirty="0">
                          <a:effectLst/>
                        </a:rPr>
                        <a:t> Core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Digitalizado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Desarrollado por Ibai Sistemas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82" marR="62482" marT="8678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665489"/>
            <a:ext cx="8842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88424" y="6605894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019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44008" y="-99392"/>
            <a:ext cx="3744416" cy="792088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V. CONCLUSIÓN</a:t>
            </a:r>
            <a:endParaRPr lang="es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1043608" y="4797152"/>
            <a:ext cx="67687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.</a:t>
            </a:r>
            <a:endParaRPr lang="es-ES" sz="1200" dirty="0"/>
          </a:p>
        </p:txBody>
      </p:sp>
      <p:sp>
        <p:nvSpPr>
          <p:cNvPr id="5" name="4 Rectángulo"/>
          <p:cNvSpPr/>
          <p:nvPr/>
        </p:nvSpPr>
        <p:spPr>
          <a:xfrm>
            <a:off x="1187624" y="1124744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b="1" dirty="0"/>
              <a:t>La Fundación Sancho el Sabio, pionera en muchos de los proyectos de </a:t>
            </a:r>
            <a:r>
              <a:rPr lang="es-ES" b="1" dirty="0" smtClean="0">
                <a:solidFill>
                  <a:srgbClr val="00B0F0"/>
                </a:solidFill>
              </a:rPr>
              <a:t>PRESERVACIÓN</a:t>
            </a:r>
            <a:r>
              <a:rPr lang="es-ES" b="1" dirty="0" smtClean="0"/>
              <a:t> </a:t>
            </a:r>
            <a:r>
              <a:rPr lang="es-ES" b="1" dirty="0"/>
              <a:t>y </a:t>
            </a:r>
            <a:r>
              <a:rPr lang="es-ES" b="1" dirty="0" smtClean="0">
                <a:solidFill>
                  <a:srgbClr val="00B0F0"/>
                </a:solidFill>
              </a:rPr>
              <a:t>DIFUSIÓN</a:t>
            </a:r>
            <a:r>
              <a:rPr lang="es-ES" b="1" dirty="0" smtClean="0"/>
              <a:t> </a:t>
            </a:r>
            <a:r>
              <a:rPr lang="es-ES" b="1" dirty="0"/>
              <a:t>del patrimonio vasco, va a seguir  apostando por la vía de la innovación y la ciencia haciendo un esfuerzo técnico y económico para </a:t>
            </a:r>
            <a:r>
              <a:rPr lang="es-ES" b="1" dirty="0" smtClean="0">
                <a:solidFill>
                  <a:srgbClr val="00B0F0"/>
                </a:solidFill>
              </a:rPr>
              <a:t>INCREMENTAR</a:t>
            </a:r>
            <a:r>
              <a:rPr lang="es-ES" b="1" dirty="0" smtClean="0"/>
              <a:t> </a:t>
            </a:r>
            <a:r>
              <a:rPr lang="es-ES" b="1" dirty="0"/>
              <a:t>los contenidos </a:t>
            </a:r>
            <a:r>
              <a:rPr lang="es-ES" b="1" dirty="0" smtClean="0"/>
              <a:t>digitales.  </a:t>
            </a:r>
            <a:endParaRPr lang="es-ES" b="1" dirty="0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924944"/>
            <a:ext cx="6552728" cy="3051423"/>
          </a:xfrm>
          <a:prstGeom prst="rect">
            <a:avLst/>
          </a:prstGeom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524625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" y="6453336"/>
            <a:ext cx="1643683" cy="34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40" y="6146970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74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27584" y="1268760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	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1043608" y="4797152"/>
            <a:ext cx="67687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.</a:t>
            </a:r>
            <a:endParaRPr lang="es-ES" sz="1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568952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553200"/>
            <a:ext cx="6443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C:\Users\Charoma\Pictures\SANCHO_eus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275" y="188640"/>
            <a:ext cx="1512168" cy="31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54" y="6524625"/>
            <a:ext cx="15176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88424" y="6251448"/>
            <a:ext cx="502920" cy="301752"/>
          </a:xfrm>
        </p:spPr>
        <p:txBody>
          <a:bodyPr/>
          <a:lstStyle/>
          <a:p>
            <a:fld id="{EAF6D6A2-6341-4497-B92B-B803D8AE94FD}" type="slidenum">
              <a:rPr lang="es-ES" smtClean="0"/>
              <a:t>37</a:t>
            </a:fld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148248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6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2349</TotalTime>
  <Words>2848</Words>
  <Application>Microsoft Office PowerPoint</Application>
  <PresentationFormat>Presentación en pantalla (4:3)</PresentationFormat>
  <Paragraphs>355</Paragraphs>
  <Slides>37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Brío</vt:lpstr>
      <vt:lpstr> A UN GOLPE DE CLIC: INTEGRACION Y DIFUSIÓN DE MATERIALES GRAFICOS EN EL MAYOR ARCHIVO DOCUMENTAL Y BIBLIOGRAFÍCO DE LA CULTURA VASCA </vt:lpstr>
      <vt:lpstr>INTRODUCCIÓN</vt:lpstr>
      <vt:lpstr> 1. FOTOTECA </vt:lpstr>
      <vt:lpstr>     1. FOTOTECA         Fototeca ferrocarriles (1919-1972)               </vt:lpstr>
      <vt:lpstr>  1. FOTOTECA         - Fototeca ferrocarriles (1919-1972)              - S.1 Ferrocarril Vasco-Navarro  </vt:lpstr>
      <vt:lpstr>Presentación de PowerPoint</vt:lpstr>
      <vt:lpstr>Presentación de PowerPoint</vt:lpstr>
      <vt:lpstr>Presentación de PowerPoint</vt:lpstr>
      <vt:lpstr>Presentación de PowerPoint</vt:lpstr>
      <vt:lpstr>    1. FOTOTECA         - Fototeca ferrocarriles (1919-1972)              - S.2 Otras líneas del Norte de España    </vt:lpstr>
      <vt:lpstr>    1. FOTOTECA         - Fototeca ferrocarriles (1919-1972)              - S.2 Otras líneas del Norte    de España   </vt:lpstr>
      <vt:lpstr>    1. FOTOTECA         - Fototeca ferrocarriles (1919-1972)              - S.3 Ferrocarril de Andalucía   </vt:lpstr>
      <vt:lpstr>     1. FOTOTECA         - Fototeca ferrocarriles (1919-1972)              - S.3 Ferrocarril de Andalucía     </vt:lpstr>
      <vt:lpstr>    1. FOTOTECA         - Fototeca ferrocarriles (1919-1972)              - S. 4 Ferrocarril de Cataluña    </vt:lpstr>
      <vt:lpstr> 1. FOTOTECA         - Fototeca ferrocarriles (1919-1972)              - S.5 Actividades lúdicas </vt:lpstr>
      <vt:lpstr>1. FOTOTECA. Fondo Otazu (1857-1949) </vt:lpstr>
      <vt:lpstr>     1. FOTOTECA. Fondo  Otazu (1857-1949)     </vt:lpstr>
      <vt:lpstr>      1. FOTOTECA. Fondo Otazu (1857-1949)    - Fototeca Otazu (1857-1949)  </vt:lpstr>
      <vt:lpstr>    2. CARTOGRAFÍA </vt:lpstr>
      <vt:lpstr>     3. CARTELES </vt:lpstr>
      <vt:lpstr>4. PEGATINAS </vt:lpstr>
      <vt:lpstr>4. PEGATINAS </vt:lpstr>
      <vt:lpstr>5. FACTURAS </vt:lpstr>
      <vt:lpstr>6. PATRIMONIO ARTÍSTICO. Colección patrimonial de la Fundación Caja Vital Kutxa</vt:lpstr>
      <vt:lpstr>6. PATRIMONIO ARTÍSTICO. Fondo antiguo</vt:lpstr>
      <vt:lpstr>6. Patrimonio ARTÍSTICO. Fondo antiguo </vt:lpstr>
      <vt:lpstr>6. PATRIMONIO ARTÍSTICO. Fondo moderno y contemporáneo</vt:lpstr>
      <vt:lpstr>6. PATRIMONIO ARTÍSTICO. Ubicación</vt:lpstr>
      <vt:lpstr>6. PATRIMONIO ARTÍSTICO. Proceso técnico </vt:lpstr>
      <vt:lpstr>6. PATRIMONIO ARTÍSTICO. Proceso técnico. Migración de datos del excell al repositorio digital EMD : Memoria Digital Vasca </vt:lpstr>
      <vt:lpstr>III. DUFUSIÓN </vt:lpstr>
      <vt:lpstr>III. DUFUSION </vt:lpstr>
      <vt:lpstr>III. DUFUSION </vt:lpstr>
      <vt:lpstr>III. DUFUSIÓN </vt:lpstr>
      <vt:lpstr>IV. TRATAMIENTO TÉCNICO DE LOS MATERIALES GRÁFICOS</vt:lpstr>
      <vt:lpstr>V. CONCLUSIÓN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UN GOLPE DE CLIC: INTEGRACION Y DIFUSIÓN DE MATERIALES GRAFICOS EN EL MAYOR ARCHIVO DOCUMENTAL Y BIBLIOGRAFÍCO DE LA CULTURA VASCA</dc:title>
  <dc:creator>Charo Martinez</dc:creator>
  <cp:lastModifiedBy>portatil</cp:lastModifiedBy>
  <cp:revision>298</cp:revision>
  <cp:lastPrinted>2016-10-18T13:34:39Z</cp:lastPrinted>
  <dcterms:created xsi:type="dcterms:W3CDTF">2016-08-29T11:16:55Z</dcterms:created>
  <dcterms:modified xsi:type="dcterms:W3CDTF">2016-10-18T14:39:45Z</dcterms:modified>
</cp:coreProperties>
</file>